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ppt/tags/tag5.xml" ContentType="application/vnd.openxmlformats-officedocument.presentationml.tags+xml"/>
  <Override PartName="/ppt/notesSlides/notesSlide4.xml" ContentType="application/vnd.openxmlformats-officedocument.presentationml.notesSlide+xml"/>
  <Override PartName="/ppt/tags/tag6.xml" ContentType="application/vnd.openxmlformats-officedocument.presentationml.tags+xml"/>
  <Override PartName="/ppt/notesSlides/notesSlide5.xml" ContentType="application/vnd.openxmlformats-officedocument.presentationml.notesSlide+xml"/>
  <Override PartName="/ppt/tags/tag7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1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tags/tag11.xml" ContentType="application/vnd.openxmlformats-officedocument.presentationml.tags+xml"/>
  <Override PartName="/ppt/notesSlides/notesSlide13.xml" ContentType="application/vnd.openxmlformats-officedocument.presentationml.notesSlide+xml"/>
  <Override PartName="/ppt/tags/tag12.xml" ContentType="application/vnd.openxmlformats-officedocument.presentationml.tags+xml"/>
  <Override PartName="/ppt/notesSlides/notesSlide14.xml" ContentType="application/vnd.openxmlformats-officedocument.presentationml.notesSlide+xml"/>
  <Override PartName="/ppt/tags/tag13.xml" ContentType="application/vnd.openxmlformats-officedocument.presentationml.tags+xml"/>
  <Override PartName="/ppt/notesSlides/notesSlide15.xml" ContentType="application/vnd.openxmlformats-officedocument.presentationml.notesSlide+xml"/>
  <Override PartName="/ppt/tags/tag14.xml" ContentType="application/vnd.openxmlformats-officedocument.presentationml.tags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858" r:id="rId4"/>
  </p:sldMasterIdLst>
  <p:notesMasterIdLst>
    <p:notesMasterId r:id="rId53"/>
  </p:notesMasterIdLst>
  <p:handoutMasterIdLst>
    <p:handoutMasterId r:id="rId54"/>
  </p:handoutMasterIdLst>
  <p:sldIdLst>
    <p:sldId id="1284" r:id="rId5"/>
    <p:sldId id="1372" r:id="rId6"/>
    <p:sldId id="1377" r:id="rId7"/>
    <p:sldId id="1373" r:id="rId8"/>
    <p:sldId id="1385" r:id="rId9"/>
    <p:sldId id="1371" r:id="rId10"/>
    <p:sldId id="1375" r:id="rId11"/>
    <p:sldId id="1358" r:id="rId12"/>
    <p:sldId id="1360" r:id="rId13"/>
    <p:sldId id="1339" r:id="rId14"/>
    <p:sldId id="1340" r:id="rId15"/>
    <p:sldId id="1342" r:id="rId16"/>
    <p:sldId id="1343" r:id="rId17"/>
    <p:sldId id="1322" r:id="rId18"/>
    <p:sldId id="1344" r:id="rId19"/>
    <p:sldId id="1323" r:id="rId20"/>
    <p:sldId id="1346" r:id="rId21"/>
    <p:sldId id="1325" r:id="rId22"/>
    <p:sldId id="1378" r:id="rId23"/>
    <p:sldId id="1326" r:id="rId24"/>
    <p:sldId id="1327" r:id="rId25"/>
    <p:sldId id="1328" r:id="rId26"/>
    <p:sldId id="1379" r:id="rId27"/>
    <p:sldId id="1353" r:id="rId28"/>
    <p:sldId id="1354" r:id="rId29"/>
    <p:sldId id="1380" r:id="rId30"/>
    <p:sldId id="1384" r:id="rId31"/>
    <p:sldId id="1355" r:id="rId32"/>
    <p:sldId id="1356" r:id="rId33"/>
    <p:sldId id="1381" r:id="rId34"/>
    <p:sldId id="1357" r:id="rId35"/>
    <p:sldId id="1329" r:id="rId36"/>
    <p:sldId id="1330" r:id="rId37"/>
    <p:sldId id="1331" r:id="rId38"/>
    <p:sldId id="1383" r:id="rId39"/>
    <p:sldId id="1363" r:id="rId40"/>
    <p:sldId id="1364" r:id="rId41"/>
    <p:sldId id="1362" r:id="rId42"/>
    <p:sldId id="1332" r:id="rId43"/>
    <p:sldId id="1365" r:id="rId44"/>
    <p:sldId id="1366" r:id="rId45"/>
    <p:sldId id="1367" r:id="rId46"/>
    <p:sldId id="1382" r:id="rId47"/>
    <p:sldId id="1376" r:id="rId48"/>
    <p:sldId id="1334" r:id="rId49"/>
    <p:sldId id="1368" r:id="rId50"/>
    <p:sldId id="1335" r:id="rId51"/>
    <p:sldId id="1369" r:id="rId52"/>
  </p:sldIdLst>
  <p:sldSz cx="9144000" cy="5143500" type="screen16x9"/>
  <p:notesSz cx="7102475" cy="9388475"/>
  <p:custDataLst>
    <p:tags r:id="rId55"/>
  </p:custDataLst>
  <p:defaultTextStyle>
    <a:defPPr>
      <a:defRPr lang="en-US"/>
    </a:defPPr>
    <a:lvl1pPr algn="ctr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ctr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ctr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ctr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ctr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16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57" userDrawn="1">
          <p15:clr>
            <a:srgbClr val="A4A3A4"/>
          </p15:clr>
        </p15:guide>
        <p15:guide id="2" pos="2237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15151"/>
    <a:srgbClr val="2122B5"/>
    <a:srgbClr val="FFFF66"/>
    <a:srgbClr val="C5BCEA"/>
    <a:srgbClr val="BFBFE7"/>
    <a:srgbClr val="2CBA33"/>
    <a:srgbClr val="42D249"/>
    <a:srgbClr val="FFCC00"/>
    <a:srgbClr val="2C2D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330" autoAdjust="0"/>
    <p:restoredTop sz="90954" autoAdjust="0"/>
  </p:normalViewPr>
  <p:slideViewPr>
    <p:cSldViewPr>
      <p:cViewPr varScale="1">
        <p:scale>
          <a:sx n="88" d="100"/>
          <a:sy n="88" d="100"/>
        </p:scale>
        <p:origin x="78" y="954"/>
      </p:cViewPr>
      <p:guideLst>
        <p:guide orient="horz" pos="2160"/>
        <p:guide pos="2880"/>
        <p:guide orient="horz" pos="16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96" d="100"/>
          <a:sy n="96" d="100"/>
        </p:scale>
        <p:origin x="-2728" y="-128"/>
      </p:cViewPr>
      <p:guideLst>
        <p:guide orient="horz" pos="2957"/>
        <p:guide pos="2237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tags" Target="tags/tag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notesMaster" Target="notesMasters/notesMaster1.xml"/><Relationship Id="rId58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280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sz="2800" b="1" dirty="0">
                <a:solidFill>
                  <a:schemeClr val="tx1"/>
                </a:solidFill>
              </a:rPr>
              <a:t>3 V's of communication</a:t>
            </a:r>
          </a:p>
        </c:rich>
      </c:tx>
      <c:layout/>
      <c:overlay val="0"/>
      <c:spPr>
        <a:solidFill>
          <a:sysClr val="window" lastClr="FFFFFF"/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80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2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124D-4E8E-8E62-F204EA7DECA4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124D-4E8E-8E62-F204EA7DECA4}"/>
              </c:ext>
            </c:extLst>
          </c:dPt>
          <c:dPt>
            <c:idx val="2"/>
            <c:bubble3D val="0"/>
            <c:spPr>
              <a:solidFill>
                <a:schemeClr val="accent6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124D-4E8E-8E62-F204EA7DECA4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Sheet1!$A$3:$A$5</c:f>
              <c:strCache>
                <c:ptCount val="3"/>
                <c:pt idx="0">
                  <c:v>Visual</c:v>
                </c:pt>
                <c:pt idx="1">
                  <c:v>Vocal</c:v>
                </c:pt>
                <c:pt idx="2">
                  <c:v>Verbal</c:v>
                </c:pt>
              </c:strCache>
            </c:strRef>
          </c:cat>
          <c:val>
            <c:numRef>
              <c:f>Sheet1!$B$3:$B$5</c:f>
              <c:numCache>
                <c:formatCode>0%</c:formatCode>
                <c:ptCount val="3"/>
                <c:pt idx="0">
                  <c:v>0.55000000000000004</c:v>
                </c:pt>
                <c:pt idx="1">
                  <c:v>0.38</c:v>
                </c:pt>
                <c:pt idx="2">
                  <c:v>7.0000000000000007E-2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124D-4E8E-8E62-F204EA7DECA4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b"/>
      <c:layout/>
      <c:overlay val="0"/>
      <c:spPr>
        <a:solidFill>
          <a:sysClr val="window" lastClr="FFFFFF"/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6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83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1"/>
            <a:ext cx="3077418" cy="4692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604" tIns="47302" rIns="94604" bIns="47302" numCol="1" anchor="t" anchorCtr="0" compatLnSpc="1">
            <a:prstTxWarp prst="textNoShape">
              <a:avLst/>
            </a:prstTxWarp>
          </a:bodyPr>
          <a:lstStyle>
            <a:lvl1pPr algn="l" defTabSz="945866">
              <a:defRPr sz="1200">
                <a:latin typeface="Arial" charset="0"/>
                <a:ea typeface="ＭＳ Ｐゴシック" pitchFamily="34" charset="-128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7683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3453" y="1"/>
            <a:ext cx="3077418" cy="4692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604" tIns="47302" rIns="94604" bIns="47302" numCol="1" anchor="t" anchorCtr="0" compatLnSpc="1">
            <a:prstTxWarp prst="textNoShape">
              <a:avLst/>
            </a:prstTxWarp>
          </a:bodyPr>
          <a:lstStyle>
            <a:lvl1pPr algn="r" defTabSz="945866">
              <a:defRPr sz="1200">
                <a:latin typeface="Arial" charset="0"/>
                <a:ea typeface="ＭＳ Ｐゴシック" pitchFamily="34" charset="-128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7683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8917611"/>
            <a:ext cx="3077418" cy="4692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604" tIns="47302" rIns="94604" bIns="47302" numCol="1" anchor="b" anchorCtr="0" compatLnSpc="1">
            <a:prstTxWarp prst="textNoShape">
              <a:avLst/>
            </a:prstTxWarp>
          </a:bodyPr>
          <a:lstStyle>
            <a:lvl1pPr algn="l" defTabSz="945866">
              <a:defRPr sz="1200">
                <a:latin typeface="Arial" charset="0"/>
                <a:ea typeface="ＭＳ Ｐゴシック" pitchFamily="34" charset="-128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7683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3453" y="8917611"/>
            <a:ext cx="3077418" cy="4692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604" tIns="47302" rIns="94604" bIns="47302" numCol="1" anchor="b" anchorCtr="0" compatLnSpc="1">
            <a:prstTxWarp prst="textNoShape">
              <a:avLst/>
            </a:prstTxWarp>
          </a:bodyPr>
          <a:lstStyle>
            <a:lvl1pPr algn="r" defTabSz="945866">
              <a:defRPr sz="1200"/>
            </a:lvl1pPr>
          </a:lstStyle>
          <a:p>
            <a:fld id="{5DEA4CF6-0E7B-6D49-BD63-3455BFBE0A81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6380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1"/>
            <a:ext cx="3077418" cy="4692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4604" tIns="47302" rIns="94604" bIns="47302" numCol="1" anchor="t" anchorCtr="0" compatLnSpc="1">
            <a:prstTxWarp prst="textNoShape">
              <a:avLst/>
            </a:prstTxWarp>
          </a:bodyPr>
          <a:lstStyle>
            <a:lvl1pPr algn="l" defTabSz="945866">
              <a:defRPr sz="1200">
                <a:latin typeface="Arial" charset="0"/>
                <a:ea typeface="ＭＳ Ｐゴシック" pitchFamily="34" charset="-128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5058" y="1"/>
            <a:ext cx="3077418" cy="4692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4604" tIns="47302" rIns="94604" bIns="47302" numCol="1" anchor="t" anchorCtr="0" compatLnSpc="1">
            <a:prstTxWarp prst="textNoShape">
              <a:avLst/>
            </a:prstTxWarp>
          </a:bodyPr>
          <a:lstStyle>
            <a:lvl1pPr algn="r" defTabSz="945866">
              <a:defRPr sz="1200">
                <a:latin typeface="Arial" charset="0"/>
                <a:ea typeface="ＭＳ Ｐゴシック" pitchFamily="34" charset="-128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277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23863" y="704850"/>
            <a:ext cx="6256337" cy="35194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71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47642" y="4458806"/>
            <a:ext cx="5207196" cy="42249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4604" tIns="47302" rIns="94604" bIns="4730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1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8919212"/>
            <a:ext cx="3077418" cy="469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4604" tIns="47302" rIns="94604" bIns="47302" numCol="1" anchor="b" anchorCtr="0" compatLnSpc="1">
            <a:prstTxWarp prst="textNoShape">
              <a:avLst/>
            </a:prstTxWarp>
          </a:bodyPr>
          <a:lstStyle>
            <a:lvl1pPr algn="l" defTabSz="945866">
              <a:defRPr sz="1200">
                <a:latin typeface="Arial" charset="0"/>
                <a:ea typeface="ＭＳ Ｐゴシック" pitchFamily="34" charset="-128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1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5058" y="8919212"/>
            <a:ext cx="3077418" cy="469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4604" tIns="47302" rIns="94604" bIns="47302" numCol="1" anchor="b" anchorCtr="0" compatLnSpc="1">
            <a:prstTxWarp prst="textNoShape">
              <a:avLst/>
            </a:prstTxWarp>
          </a:bodyPr>
          <a:lstStyle>
            <a:lvl1pPr algn="r" defTabSz="945866">
              <a:defRPr sz="1200"/>
            </a:lvl1pPr>
          </a:lstStyle>
          <a:p>
            <a:fld id="{1332FF46-9DD6-AF42-9866-E694CD8642AC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997149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34" charset="-128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2660"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50280" indent="-288570" defTabSz="942660"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54277" indent="-230856" defTabSz="942660"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15989" indent="-230856" defTabSz="942660"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77699" indent="-230856" defTabSz="942660"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39409" indent="-230856" algn="ctr" defTabSz="94266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3001120" indent="-230856" algn="ctr" defTabSz="94266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62831" indent="-230856" algn="ctr" defTabSz="94266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924543" indent="-230856" algn="ctr" defTabSz="94266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FAA1DFD0-63AF-C046-9250-04B839B96206}" type="slidenum">
              <a:rPr lang="en-US" sz="1200"/>
              <a:pPr/>
              <a:t>1</a:t>
            </a:fld>
            <a:endParaRPr lang="en-US" sz="1200" dirty="0"/>
          </a:p>
        </p:txBody>
      </p:sp>
      <p:sp>
        <p:nvSpPr>
          <p:cNvPr id="37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20000"/>
              </a:spcBef>
              <a:buFont typeface="Wingdings" charset="0"/>
              <a:buNone/>
            </a:pPr>
            <a:r>
              <a:rPr lang="en-US" sz="1400" dirty="0" smtClean="0">
                <a:ea typeface="ＭＳ Ｐゴシック" charset="0"/>
              </a:rPr>
              <a:t>http://meetings.esipfed.org/event/Eypx/research-project-management-principles-and-tools-aka-juggling-101-part-1</a:t>
            </a:r>
            <a:endParaRPr lang="en-US" sz="1400" dirty="0"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14633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32FF46-9DD6-AF42-9866-E694CD8642AC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1257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32FF46-9DD6-AF42-9866-E694CD8642AC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67699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5866"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50280" indent="-288570" defTabSz="945866"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54277" indent="-230856" defTabSz="945866"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15989" indent="-230856" defTabSz="945866"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77699" indent="-230856" defTabSz="945866"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39409" indent="-230856" algn="ctr" defTabSz="945866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3001120" indent="-230856" algn="ctr" defTabSz="945866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62831" indent="-230856" algn="ctr" defTabSz="945866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924543" indent="-230856" algn="ctr" defTabSz="945866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817DF6CE-4F8F-D649-A568-1213E3F866F3}" type="slidenum">
              <a:rPr lang="en-US" sz="1200"/>
              <a:pPr/>
              <a:t>37</a:t>
            </a:fld>
            <a:endParaRPr lang="en-US" sz="1200" dirty="0"/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23863" y="704850"/>
            <a:ext cx="6256337" cy="3519488"/>
          </a:xfrm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z="1400" dirty="0"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85339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914759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28074" indent="-280029" defTabSz="914759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20113" indent="-224023" defTabSz="914759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568159" indent="-224023" defTabSz="914759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16205" indent="-224023" defTabSz="914759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464250" indent="-224023" defTabSz="914759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12295" indent="-224023" defTabSz="914759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360341" indent="-224023" defTabSz="914759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08388" indent="-224023" defTabSz="914759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fld id="{06F6E5F7-EF8E-2A40-9D28-1B7E512D0A2F}" type="slidenum">
              <a:rPr lang="en-US" smtClean="0"/>
              <a:pPr eaLnBrk="1" hangingPunct="1">
                <a:defRPr/>
              </a:pPr>
              <a:t>40</a:t>
            </a:fld>
            <a:endParaRPr lang="en-US" dirty="0"/>
          </a:p>
        </p:txBody>
      </p:sp>
      <p:sp>
        <p:nvSpPr>
          <p:cNvPr id="942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7588" cy="3429000"/>
          </a:xfrm>
          <a:ln/>
        </p:spPr>
      </p:sp>
      <p:sp>
        <p:nvSpPr>
          <p:cNvPr id="94212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defRPr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59195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914759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28074" indent="-280029" defTabSz="914759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20113" indent="-224023" defTabSz="914759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568159" indent="-224023" defTabSz="914759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16205" indent="-224023" defTabSz="914759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464250" indent="-224023" defTabSz="914759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12295" indent="-224023" defTabSz="914759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360341" indent="-224023" defTabSz="914759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08388" indent="-224023" defTabSz="914759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fld id="{06F6E5F7-EF8E-2A40-9D28-1B7E512D0A2F}" type="slidenum">
              <a:rPr lang="en-US" smtClean="0"/>
              <a:pPr eaLnBrk="1" hangingPunct="1">
                <a:defRPr/>
              </a:pPr>
              <a:t>41</a:t>
            </a:fld>
            <a:endParaRPr lang="en-US" dirty="0"/>
          </a:p>
        </p:txBody>
      </p:sp>
      <p:sp>
        <p:nvSpPr>
          <p:cNvPr id="942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7588" cy="3429000"/>
          </a:xfrm>
          <a:ln/>
        </p:spPr>
      </p:sp>
      <p:sp>
        <p:nvSpPr>
          <p:cNvPr id="94212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defRPr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32216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914759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28074" indent="-280029" defTabSz="914759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20113" indent="-224023" defTabSz="914759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568159" indent="-224023" defTabSz="914759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16205" indent="-224023" defTabSz="914759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464250" indent="-224023" defTabSz="914759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12295" indent="-224023" defTabSz="914759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360341" indent="-224023" defTabSz="914759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08388" indent="-224023" defTabSz="914759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fld id="{06F6E5F7-EF8E-2A40-9D28-1B7E512D0A2F}" type="slidenum">
              <a:rPr lang="en-US" smtClean="0"/>
              <a:pPr eaLnBrk="1" hangingPunct="1">
                <a:defRPr/>
              </a:pPr>
              <a:t>42</a:t>
            </a:fld>
            <a:endParaRPr lang="en-US" dirty="0"/>
          </a:p>
        </p:txBody>
      </p:sp>
      <p:sp>
        <p:nvSpPr>
          <p:cNvPr id="942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7588" cy="3429000"/>
          </a:xfrm>
          <a:ln/>
        </p:spPr>
      </p:sp>
      <p:sp>
        <p:nvSpPr>
          <p:cNvPr id="94212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defRPr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7635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759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28074" indent="-280029" defTabSz="914759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20113" indent="-224023" defTabSz="914759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568159" indent="-224023" defTabSz="914759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16205" indent="-224023" defTabSz="914759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464250" indent="-224023" algn="ctr" defTabSz="91475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12295" indent="-224023" algn="ctr" defTabSz="91475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360341" indent="-224023" algn="ctr" defTabSz="91475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08388" indent="-224023" algn="ctr" defTabSz="91475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FAA1DFD0-63AF-C046-9250-04B839B96206}" type="slidenum">
              <a:rPr lang="en-US" sz="1200"/>
              <a:pPr/>
              <a:t>48</a:t>
            </a:fld>
            <a:endParaRPr lang="en-US" sz="1200" dirty="0"/>
          </a:p>
        </p:txBody>
      </p:sp>
      <p:sp>
        <p:nvSpPr>
          <p:cNvPr id="37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20000"/>
              </a:spcBef>
              <a:buFont typeface="Wingdings" charset="0"/>
              <a:buNone/>
            </a:pPr>
            <a:endParaRPr lang="en-US" sz="1400" dirty="0"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38351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2660"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50280" indent="-288570" defTabSz="942660"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54277" indent="-230856" defTabSz="942660"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15989" indent="-230856" defTabSz="942660"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77699" indent="-230856" defTabSz="942660"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39409" indent="-230856" algn="ctr" defTabSz="94266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3001120" indent="-230856" algn="ctr" defTabSz="94266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62831" indent="-230856" algn="ctr" defTabSz="94266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924543" indent="-230856" algn="ctr" defTabSz="94266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FAA1DFD0-63AF-C046-9250-04B839B96206}" type="slidenum">
              <a:rPr lang="en-US" sz="1200"/>
              <a:pPr/>
              <a:t>6</a:t>
            </a:fld>
            <a:endParaRPr lang="en-US" sz="1200" dirty="0"/>
          </a:p>
        </p:txBody>
      </p:sp>
      <p:sp>
        <p:nvSpPr>
          <p:cNvPr id="37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20000"/>
              </a:spcBef>
              <a:buFont typeface="Wingdings" charset="0"/>
              <a:buNone/>
            </a:pPr>
            <a:endParaRPr lang="en-US" sz="1400" dirty="0"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98883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14286" eaLnBrk="1" fontAlgn="auto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83545A-E664-4E80-A6C3-4BC73D83A942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12900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14286" eaLnBrk="1" fontAlgn="auto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83545A-E664-4E80-A6C3-4BC73D83A942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84401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14286" eaLnBrk="1" fontAlgn="auto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83545A-E664-4E80-A6C3-4BC73D83A942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54198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14286" eaLnBrk="1" fontAlgn="auto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83545A-E664-4E80-A6C3-4BC73D83A942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98585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32FF46-9DD6-AF42-9866-E694CD8642AC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80384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32FF46-9DD6-AF42-9866-E694CD8642AC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78399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32FF46-9DD6-AF42-9866-E694CD8642AC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22774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73936"/>
            <a:ext cx="7772400" cy="733806"/>
          </a:xfrm>
        </p:spPr>
        <p:txBody>
          <a:bodyPr vert="horz" lIns="91440" tIns="45720" rIns="91440" bIns="45720" rtlCol="0" anchor="b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2514600"/>
            <a:ext cx="7772400" cy="658368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ts val="300"/>
              </a:spcBef>
              <a:buFontTx/>
              <a:buNone/>
              <a:defRPr sz="20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Copyright 2004 - ZeroBoundary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3B357-ED33-8740-A74E-339D970F5C1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5082" y="726948"/>
            <a:ext cx="3657600" cy="870966"/>
          </a:xfrm>
        </p:spPr>
        <p:txBody>
          <a:bodyPr anchor="b">
            <a:noAutofit/>
          </a:bodyPr>
          <a:lstStyle>
            <a:lvl1pPr algn="l">
              <a:defRPr sz="3600" b="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63388" y="383242"/>
            <a:ext cx="3657600" cy="4165227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Drag picture to placeholder or click icon to add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99853" y="1597914"/>
            <a:ext cx="3657600" cy="2688336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spcBef>
                <a:spcPts val="1000"/>
              </a:spcBef>
              <a:buNone/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spcBef>
                <a:spcPts val="2000"/>
              </a:spcBef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Copyright 2004 - ZeroBoundary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DF6A5-6DF8-BF4E-B508-BE779F1EC66D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113532"/>
            <a:ext cx="7776882" cy="761238"/>
          </a:xfrm>
        </p:spPr>
        <p:txBody>
          <a:bodyPr anchor="b">
            <a:noAutofit/>
          </a:bodyPr>
          <a:lstStyle>
            <a:lvl1pPr algn="ctr">
              <a:defRPr sz="3600" b="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828800" y="342901"/>
            <a:ext cx="5486400" cy="2733115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Drag picture to placeholder or click icon to add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571" y="3886201"/>
            <a:ext cx="7776882" cy="712694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spcBef>
                <a:spcPts val="300"/>
              </a:spcBef>
              <a:buNone/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spcBef>
                <a:spcPts val="2000"/>
              </a:spcBef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Copyright 2004 - ZeroBoundary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E9441-739A-4A42-A729-B850480944A7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orybo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116356"/>
            <a:ext cx="7776882" cy="759758"/>
          </a:xfrm>
        </p:spPr>
        <p:txBody>
          <a:bodyPr anchor="b">
            <a:noAutofit/>
          </a:bodyPr>
          <a:lstStyle>
            <a:lvl1pPr algn="ctr">
              <a:defRPr sz="3600" b="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85800" y="342900"/>
            <a:ext cx="2331720" cy="123444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Drag picture to placeholder or click icon to add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571" y="3886201"/>
            <a:ext cx="7776882" cy="712694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spcBef>
                <a:spcPts val="300"/>
              </a:spcBef>
              <a:buNone/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spcBef>
                <a:spcPts val="2000"/>
              </a:spcBef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Copyright 2004 - ZeroBoundary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E9441-739A-4A42-A729-B850480944A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Picture Placeholder 2"/>
          <p:cNvSpPr>
            <a:spLocks noGrp="1"/>
          </p:cNvSpPr>
          <p:nvPr>
            <p:ph type="pic" idx="13"/>
          </p:nvPr>
        </p:nvSpPr>
        <p:spPr>
          <a:xfrm>
            <a:off x="685800" y="1841575"/>
            <a:ext cx="2331720" cy="123444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Drag picture to placeholder or click icon to add</a:t>
            </a:r>
            <a:endParaRPr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idx="14"/>
          </p:nvPr>
        </p:nvSpPr>
        <p:spPr>
          <a:xfrm>
            <a:off x="3412490" y="342900"/>
            <a:ext cx="2331720" cy="123444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Drag picture to placeholder or click icon to add</a:t>
            </a:r>
            <a:endParaRPr dirty="0"/>
          </a:p>
        </p:txBody>
      </p:sp>
      <p:sp>
        <p:nvSpPr>
          <p:cNvPr id="17" name="Picture Placeholder 2"/>
          <p:cNvSpPr>
            <a:spLocks noGrp="1"/>
          </p:cNvSpPr>
          <p:nvPr>
            <p:ph type="pic" idx="15"/>
          </p:nvPr>
        </p:nvSpPr>
        <p:spPr>
          <a:xfrm>
            <a:off x="3412490" y="1841575"/>
            <a:ext cx="2331720" cy="123444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Drag picture to placeholder or click icon to add</a:t>
            </a:r>
            <a:endParaRPr dirty="0"/>
          </a:p>
        </p:txBody>
      </p:sp>
      <p:sp>
        <p:nvSpPr>
          <p:cNvPr id="18" name="Picture Placeholder 2"/>
          <p:cNvSpPr>
            <a:spLocks noGrp="1"/>
          </p:cNvSpPr>
          <p:nvPr>
            <p:ph type="pic" idx="16"/>
          </p:nvPr>
        </p:nvSpPr>
        <p:spPr>
          <a:xfrm>
            <a:off x="6139180" y="342900"/>
            <a:ext cx="2331720" cy="123444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Drag picture to placeholder or click icon to add</a:t>
            </a:r>
            <a:endParaRPr dirty="0"/>
          </a:p>
        </p:txBody>
      </p:sp>
      <p:sp>
        <p:nvSpPr>
          <p:cNvPr id="19" name="Picture Placeholder 2"/>
          <p:cNvSpPr>
            <a:spLocks noGrp="1"/>
          </p:cNvSpPr>
          <p:nvPr>
            <p:ph type="pic" idx="17"/>
          </p:nvPr>
        </p:nvSpPr>
        <p:spPr>
          <a:xfrm>
            <a:off x="6139180" y="1841575"/>
            <a:ext cx="2331720" cy="123444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Drag picture to placeholder or click icon to add</a:t>
            </a:r>
            <a:endParaRPr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Copyright 2004 - ZeroBoundary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85E324-1628-1847-B445-17D04B6EB6CD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62800" y="400051"/>
            <a:ext cx="1600200" cy="419457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400051"/>
            <a:ext cx="6019800" cy="4194572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Copyright 2004 - ZeroBoundary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35C58-9741-E641-BE4F-56B0EE31568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iddlePage_1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線コネクタ 25"/>
          <p:cNvCxnSpPr>
            <a:cxnSpLocks noChangeShapeType="1"/>
          </p:cNvCxnSpPr>
          <p:nvPr userDrawn="1"/>
        </p:nvCxnSpPr>
        <p:spPr bwMode="auto">
          <a:xfrm rot="5400000">
            <a:off x="350046" y="4980783"/>
            <a:ext cx="161925" cy="1587"/>
          </a:xfrm>
          <a:prstGeom prst="line">
            <a:avLst/>
          </a:prstGeom>
          <a:noFill/>
          <a:ln w="3175">
            <a:solidFill>
              <a:schemeClr val="bg1"/>
            </a:solidFill>
            <a:round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" name="TextBox 4"/>
          <p:cNvSpPr txBox="1">
            <a:spLocks noChangeArrowheads="1"/>
          </p:cNvSpPr>
          <p:nvPr userDrawn="1"/>
        </p:nvSpPr>
        <p:spPr bwMode="auto">
          <a:xfrm>
            <a:off x="76200" y="4901804"/>
            <a:ext cx="381000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fld id="{C29873E4-44D0-9D49-98B4-E43F69C43074}" type="slidenum">
              <a:rPr kumimoji="1" lang="en-US" sz="900">
                <a:solidFill>
                  <a:srgbClr val="FFFFFF"/>
                </a:solidFill>
                <a:latin typeface="ITC Avant Garde Std Bk" charset="0"/>
                <a:cs typeface="Arial" charset="0"/>
              </a:rPr>
              <a:pPr algn="r" eaLnBrk="1" hangingPunct="1"/>
              <a:t>‹#›</a:t>
            </a:fld>
            <a:endParaRPr kumimoji="1" lang="en-US" sz="900" dirty="0">
              <a:solidFill>
                <a:srgbClr val="FFFFFF"/>
              </a:solidFill>
              <a:latin typeface="ITC Avant Garde Std Bk" charset="0"/>
              <a:cs typeface="Arial" charset="0"/>
            </a:endParaRPr>
          </a:p>
        </p:txBody>
      </p:sp>
      <p:sp>
        <p:nvSpPr>
          <p:cNvPr id="6" name="日付プレースホルダ 3"/>
          <p:cNvSpPr txBox="1">
            <a:spLocks noGrp="1"/>
          </p:cNvSpPr>
          <p:nvPr userDrawn="1"/>
        </p:nvSpPr>
        <p:spPr bwMode="auto">
          <a:xfrm>
            <a:off x="481013" y="4901804"/>
            <a:ext cx="647700" cy="161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 eaLnBrk="1" hangingPunct="1"/>
            <a:fld id="{C8E7D960-17E0-1C48-8C48-4E86E1F7D760}" type="datetime5">
              <a:rPr kumimoji="1" lang="en-US" altLang="ja-JP" sz="1000">
                <a:solidFill>
                  <a:srgbClr val="FFFFFF"/>
                </a:solidFill>
                <a:latin typeface="ITC Avant Garde Std Bk" charset="0"/>
                <a:cs typeface="Arial" charset="0"/>
              </a:rPr>
              <a:pPr algn="l" eaLnBrk="1" hangingPunct="1"/>
              <a:t>13-Jul-18</a:t>
            </a:fld>
            <a:endParaRPr kumimoji="1" lang="en-US" altLang="ja-JP" sz="1000" dirty="0">
              <a:solidFill>
                <a:srgbClr val="FFFFFF"/>
              </a:solidFill>
              <a:latin typeface="ITC Avant Garde Std Bk" charset="0"/>
              <a:cs typeface="Arial" charset="0"/>
            </a:endParaRPr>
          </a:p>
        </p:txBody>
      </p:sp>
      <p:sp>
        <p:nvSpPr>
          <p:cNvPr id="15" name="タイトル 1"/>
          <p:cNvSpPr>
            <a:spLocks noGrp="1"/>
          </p:cNvSpPr>
          <p:nvPr>
            <p:ph type="title"/>
          </p:nvPr>
        </p:nvSpPr>
        <p:spPr>
          <a:xfrm>
            <a:off x="576000" y="567393"/>
            <a:ext cx="7164000" cy="488144"/>
          </a:xfrm>
          <a:prstGeom prst="rect">
            <a:avLst/>
          </a:prstGeom>
        </p:spPr>
        <p:txBody>
          <a:bodyPr tIns="0" bIns="0" anchor="t"/>
          <a:lstStyle>
            <a:lvl1pPr>
              <a:defRPr sz="2400" b="0" i="0">
                <a:solidFill>
                  <a:schemeClr val="tx1"/>
                </a:solidFill>
                <a:latin typeface="+mn-lt"/>
                <a:cs typeface="ITC Avant Garde Std Bk" pitchFamily="50" charset="0"/>
              </a:defRPr>
            </a:lvl1pPr>
          </a:lstStyle>
          <a:p>
            <a:r>
              <a:rPr lang="en-US" altLang="ja-JP" dirty="0"/>
              <a:t>Click to edit Master title style</a:t>
            </a:r>
            <a:endParaRPr lang="ja-JP" altLang="en-US" dirty="0"/>
          </a:p>
        </p:txBody>
      </p:sp>
      <p:sp>
        <p:nvSpPr>
          <p:cNvPr id="16" name="コンテンツ プレースホルダ 2"/>
          <p:cNvSpPr>
            <a:spLocks noGrp="1"/>
          </p:cNvSpPr>
          <p:nvPr>
            <p:ph idx="1"/>
          </p:nvPr>
        </p:nvSpPr>
        <p:spPr>
          <a:xfrm>
            <a:off x="575999" y="1188392"/>
            <a:ext cx="8352000" cy="3413571"/>
          </a:xfrm>
          <a:prstGeom prst="rect">
            <a:avLst/>
          </a:prstGeom>
        </p:spPr>
        <p:txBody>
          <a:bodyPr tIns="0" bIns="0"/>
          <a:lstStyle>
            <a:lvl1pPr>
              <a:lnSpc>
                <a:spcPts val="3400"/>
              </a:lnSpc>
              <a:spcBef>
                <a:spcPts val="0"/>
              </a:spcBef>
              <a:buFontTx/>
              <a:buNone/>
              <a:defRPr sz="2000" b="0" i="0" baseline="0">
                <a:solidFill>
                  <a:schemeClr val="tx1"/>
                </a:solidFill>
                <a:latin typeface="+mn-lt"/>
                <a:cs typeface="ITC Avant Garde Std Bk"/>
              </a:defRPr>
            </a:lvl1pPr>
            <a:lvl2pPr>
              <a:lnSpc>
                <a:spcPts val="3400"/>
              </a:lnSpc>
              <a:spcBef>
                <a:spcPts val="0"/>
              </a:spcBef>
              <a:buFont typeface="Arial" pitchFamily="34" charset="0"/>
              <a:buChar char="•"/>
              <a:defRPr sz="1800" b="0" i="0" baseline="0">
                <a:solidFill>
                  <a:schemeClr val="tx1"/>
                </a:solidFill>
                <a:latin typeface="+mn-lt"/>
                <a:cs typeface="ITC Avant Garde Std Bk"/>
              </a:defRPr>
            </a:lvl2pPr>
            <a:lvl3pPr>
              <a:buFont typeface="Arial" pitchFamily="34" charset="0"/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+mn-lt"/>
              </a:defRPr>
            </a:lvl4pPr>
            <a:lvl5pPr>
              <a:buFont typeface="Arial" pitchFamily="34" charset="0"/>
              <a:buChar char="•"/>
              <a:defRPr sz="12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457035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685800" y="457200"/>
            <a:ext cx="77724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Copyright 2004 - ZeroBoundary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E584F34-2E29-C047-A123-58B95DEF1AD2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04241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400" b="0">
                <a:solidFill>
                  <a:srgbClr val="FFC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3" y="1401857"/>
            <a:ext cx="7770813" cy="3192767"/>
          </a:xfrm>
        </p:spPr>
        <p:txBody>
          <a:bodyPr>
            <a:normAutofit/>
          </a:bodyPr>
          <a:lstStyle>
            <a:lvl1pPr marL="342900" indent="-342900">
              <a:spcBef>
                <a:spcPts val="0"/>
              </a:spcBef>
              <a:buFont typeface="Arial" panose="020B0604020202020204" pitchFamily="34" charset="0"/>
              <a:buChar char="•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336550">
              <a:buFont typeface="Arial" panose="020B0604020202020204" pitchFamily="34" charset="0"/>
              <a:buChar char="-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35050" indent="-349250">
              <a:buFont typeface="Arial" panose="020B0604020202020204" pitchFamily="34" charset="0"/>
              <a:buChar char="•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-336550">
              <a:buFont typeface="Arial" panose="020B0604020202020204" pitchFamily="34" charset="0"/>
              <a:buChar char="•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720850" indent="-349250">
              <a:buFont typeface="Arial" panose="020B0604020202020204" pitchFamily="34" charset="0"/>
              <a:buChar char="•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Copyright 2004 - ZeroBoundary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A1B85-7C5E-084A-8DD6-23F8532FB2F0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200401"/>
            <a:ext cx="7772400" cy="732865"/>
          </a:xfrm>
        </p:spPr>
        <p:txBody>
          <a:bodyPr anchor="b" anchorCtr="0">
            <a:no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2" y="3943351"/>
            <a:ext cx="7770813" cy="655544"/>
          </a:xfrm>
        </p:spPr>
        <p:txBody>
          <a:bodyPr>
            <a:normAutofit/>
          </a:bodyPr>
          <a:lstStyle>
            <a:lvl1pPr marL="0" indent="0" algn="ctr">
              <a:spcBef>
                <a:spcPts val="300"/>
              </a:spcBef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Copyright 2004 - ZeroBoundary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E9441-739A-4A42-A729-B850480944A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 rot="21540000">
            <a:off x="2056199" y="318488"/>
            <a:ext cx="5031609" cy="253185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buFont typeface="Arial" pitchFamily="34" charset="0"/>
              <a:buNone/>
              <a:defRPr/>
            </a:lvl1pPr>
          </a:lstStyle>
          <a:p>
            <a:r>
              <a:rPr lang="en-US" dirty="0"/>
              <a:t>Drag picture to placeholder or click icon to add</a:t>
            </a:r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3" y="742950"/>
            <a:ext cx="7770813" cy="1307306"/>
          </a:xfrm>
        </p:spPr>
        <p:txBody>
          <a:bodyPr vert="horz" lIns="91440" tIns="45720" rIns="91440" bIns="45720" rtlCol="0" anchor="b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3" y="2067487"/>
            <a:ext cx="7770813" cy="961465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ts val="300"/>
              </a:spcBef>
              <a:buFontTx/>
              <a:buNone/>
              <a:defRPr sz="20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Copyright 2004 - ZeroBoundary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F5185-5E4E-0F47-9D1E-7B22E8D01FA7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3" y="90769"/>
            <a:ext cx="7770813" cy="1072403"/>
          </a:xfrm>
        </p:spPr>
        <p:txBody>
          <a:bodyPr/>
          <a:lstStyle>
            <a:lvl1pPr>
              <a:defRPr sz="4400" b="1">
                <a:solidFill>
                  <a:srgbClr val="FFC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320405"/>
            <a:ext cx="3611880" cy="3274219"/>
          </a:xfrm>
        </p:spPr>
        <p:txBody>
          <a:bodyPr>
            <a:normAutofit/>
          </a:bodyPr>
          <a:lstStyle>
            <a:lvl1pPr marL="342900" indent="-342900">
              <a:buFont typeface="Arial" panose="020B0604020202020204" pitchFamily="34" charset="0"/>
              <a:buChar char="•"/>
              <a:defRPr sz="2200"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336550">
              <a:buFont typeface="Arial" panose="020B0604020202020204" pitchFamily="34" charset="0"/>
              <a:buChar char="-"/>
              <a:defRPr sz="2000"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35050" indent="-349250">
              <a:buFont typeface="Arial" panose="020B0604020202020204" pitchFamily="34" charset="0"/>
              <a:buChar char="•"/>
              <a:defRPr sz="1800"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-336550">
              <a:buFont typeface="Arial" panose="020B0604020202020204" pitchFamily="34" charset="0"/>
              <a:buChar char="•"/>
              <a:defRPr sz="1800"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720850" indent="-349250">
              <a:buFont typeface="Arial" panose="020B0604020202020204" pitchFamily="34" charset="0"/>
              <a:buChar char="•"/>
              <a:defRPr sz="1800"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 marL="2398713" indent="-336550">
              <a:defRPr sz="1800"/>
            </a:lvl8pPr>
            <a:lvl9pPr marL="2398713" indent="-336550"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44733" y="1320405"/>
            <a:ext cx="3611880" cy="3274219"/>
          </a:xfrm>
        </p:spPr>
        <p:txBody>
          <a:bodyPr>
            <a:normAutofit/>
          </a:bodyPr>
          <a:lstStyle>
            <a:lvl1pPr marL="342900" indent="-342900">
              <a:buFont typeface="Arial" panose="020B0604020202020204" pitchFamily="34" charset="0"/>
              <a:buChar char="•"/>
              <a:defRPr sz="2200"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336550">
              <a:buFont typeface="Arial" panose="020B0604020202020204" pitchFamily="34" charset="0"/>
              <a:buChar char="-"/>
              <a:defRPr sz="2000"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35050" indent="-349250">
              <a:buFont typeface="Arial" panose="020B0604020202020204" pitchFamily="34" charset="0"/>
              <a:buChar char="•"/>
              <a:defRPr sz="2000"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-336550">
              <a:buFont typeface="Arial" panose="020B0604020202020204" pitchFamily="34" charset="0"/>
              <a:buChar char="•"/>
              <a:defRPr sz="2000"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720850" indent="-349250">
              <a:buFont typeface="Arial" panose="020B0604020202020204" pitchFamily="34" charset="0"/>
              <a:buChar char="•"/>
              <a:defRPr sz="2000"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 marL="2398713" indent="-336550">
              <a:defRPr sz="1800"/>
            </a:lvl8pPr>
            <a:lvl9pPr marL="2398713" indent="-336550"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Copyright 2004 - ZeroBoundary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9F085-EDD8-C44F-B4EB-6E8C23BAE44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3" y="90769"/>
            <a:ext cx="7770813" cy="1072403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1163171"/>
            <a:ext cx="3611880" cy="460562"/>
          </a:xfrm>
        </p:spPr>
        <p:txBody>
          <a:bodyPr anchor="b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1828801"/>
            <a:ext cx="3611880" cy="2765822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 marL="2398713" indent="-336550">
              <a:defRPr sz="1600"/>
            </a:lvl8pPr>
            <a:lvl9pPr marL="2398713" indent="-336550"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45526" y="1163171"/>
            <a:ext cx="3611880" cy="460562"/>
          </a:xfrm>
        </p:spPr>
        <p:txBody>
          <a:bodyPr anchor="b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45526" y="1828801"/>
            <a:ext cx="3611880" cy="2765822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 marL="2398713" indent="-336550">
              <a:defRPr sz="1600"/>
            </a:lvl8pPr>
            <a:lvl9pPr marL="2398713" indent="-336550"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Copyright 2004 - ZeroBoundary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7D516-599D-064F-8D72-65CBA9CCAD0E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786205" y="1643903"/>
            <a:ext cx="3429000" cy="1191"/>
          </a:xfrm>
          <a:prstGeom prst="line">
            <a:avLst/>
          </a:prstGeom>
          <a:ln>
            <a:solidFill>
              <a:srgbClr val="FFFFFF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4936966" y="1643903"/>
            <a:ext cx="3429000" cy="1191"/>
          </a:xfrm>
          <a:prstGeom prst="line">
            <a:avLst/>
          </a:prstGeom>
          <a:ln>
            <a:solidFill>
              <a:srgbClr val="FFFFFF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Copyright 2004 - ZeroBoundary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6FD5F-4104-9F43-97CB-0F24A5B7661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Copyright 2004 - ZeroBoundary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DFBF96-8F75-A944-A637-11CEE6621D16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8905" y="728662"/>
            <a:ext cx="3657600" cy="871538"/>
          </a:xfrm>
        </p:spPr>
        <p:txBody>
          <a:bodyPr anchor="b">
            <a:no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342901"/>
            <a:ext cx="3657600" cy="4251722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 marL="2398713" indent="-336550">
              <a:defRPr sz="1800"/>
            </a:lvl8pPr>
            <a:lvl9pPr marL="2398713" indent="-336550"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8905" y="1600201"/>
            <a:ext cx="3657600" cy="2686050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Copyright 2004 - ZeroBoundary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476B0-BBC1-774C-AA07-66466E2CBDEE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3" y="90769"/>
            <a:ext cx="7770813" cy="107240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3" y="1314451"/>
            <a:ext cx="7770813" cy="32801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620435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ffectLst>
                  <a:outerShdw blurRad="50800" dist="38100" dir="5400000" sx="101000" sy="101000" algn="t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4105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ffectLst>
                  <a:outerShdw blurRad="50800" dist="38100" dir="5400000" sx="101000" sy="101000" algn="t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>
              <a:defRPr/>
            </a:pPr>
            <a:r>
              <a:rPr lang="en-US" dirty="0"/>
              <a:t>Copyright 2004 - ZeroBoundary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229100" y="4767264"/>
            <a:ext cx="6858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ffectLst>
                  <a:outerShdw blurRad="50800" dist="38100" dir="5400000" sx="101000" sy="101000" algn="t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144E9441-739A-4A42-A729-B850480944A7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859" r:id="rId1"/>
    <p:sldLayoutId id="2147483860" r:id="rId2"/>
    <p:sldLayoutId id="2147483861" r:id="rId3"/>
    <p:sldLayoutId id="2147483862" r:id="rId4"/>
    <p:sldLayoutId id="2147483863" r:id="rId5"/>
    <p:sldLayoutId id="2147483864" r:id="rId6"/>
    <p:sldLayoutId id="2147483865" r:id="rId7"/>
    <p:sldLayoutId id="2147483866" r:id="rId8"/>
    <p:sldLayoutId id="2147483867" r:id="rId9"/>
    <p:sldLayoutId id="2147483868" r:id="rId10"/>
    <p:sldLayoutId id="2147483869" r:id="rId11"/>
    <p:sldLayoutId id="2147483870" r:id="rId12"/>
    <p:sldLayoutId id="2147483871" r:id="rId13"/>
    <p:sldLayoutId id="2147483872" r:id="rId14"/>
    <p:sldLayoutId id="2147483857" r:id="rId15"/>
    <p:sldLayoutId id="2147483873" r:id="rId16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800" kern="120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2000"/>
        </a:spcBef>
        <a:buFontTx/>
        <a:buBlip>
          <a:blip r:embed="rId18"/>
        </a:buBlip>
        <a:defRPr sz="2200" kern="120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1pPr>
      <a:lvl2pPr marL="685800" indent="-336550" algn="l" defTabSz="914400" rtl="0" eaLnBrk="1" latinLnBrk="0" hangingPunct="1">
        <a:spcBef>
          <a:spcPts val="600"/>
        </a:spcBef>
        <a:buFontTx/>
        <a:buBlip>
          <a:blip r:embed="rId18"/>
        </a:buBlip>
        <a:defRPr sz="2000" kern="120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2pPr>
      <a:lvl3pPr marL="1035050" indent="-349250" algn="l" defTabSz="914400" rtl="0" eaLnBrk="1" latinLnBrk="0" hangingPunct="1">
        <a:spcBef>
          <a:spcPts val="600"/>
        </a:spcBef>
        <a:buFontTx/>
        <a:buBlip>
          <a:blip r:embed="rId18"/>
        </a:buBlip>
        <a:defRPr sz="1800" kern="120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3pPr>
      <a:lvl4pPr marL="1371600" indent="-336550" algn="l" defTabSz="914400" rtl="0" eaLnBrk="1" latinLnBrk="0" hangingPunct="1">
        <a:spcBef>
          <a:spcPts val="600"/>
        </a:spcBef>
        <a:buFontTx/>
        <a:buBlip>
          <a:blip r:embed="rId18"/>
        </a:buBlip>
        <a:defRPr sz="1800" kern="120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4pPr>
      <a:lvl5pPr marL="1720850" indent="-349250" algn="l" defTabSz="914400" rtl="0" eaLnBrk="1" latinLnBrk="0" hangingPunct="1">
        <a:spcBef>
          <a:spcPts val="600"/>
        </a:spcBef>
        <a:buFontTx/>
        <a:buBlip>
          <a:blip r:embed="rId18"/>
        </a:buBlip>
        <a:defRPr sz="1800" kern="120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5pPr>
      <a:lvl6pPr marL="2055813" indent="-336550" algn="l" defTabSz="914400" rtl="0" eaLnBrk="1" latinLnBrk="0" hangingPunct="1">
        <a:spcBef>
          <a:spcPct val="20000"/>
        </a:spcBef>
        <a:buFontTx/>
        <a:buBlip>
          <a:blip r:embed="rId18"/>
        </a:buBlip>
        <a:defRPr lang="en-US" sz="1800" kern="1200" dirty="0" smtClean="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6pPr>
      <a:lvl7pPr marL="2398713" indent="-336550" algn="l" defTabSz="914400" rtl="0" eaLnBrk="1" latinLnBrk="0" hangingPunct="1">
        <a:spcBef>
          <a:spcPct val="20000"/>
        </a:spcBef>
        <a:buFontTx/>
        <a:buBlip>
          <a:blip r:embed="rId18"/>
        </a:buBlip>
        <a:defRPr lang="en-US" sz="1800" kern="1200" dirty="0" smtClean="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7pPr>
      <a:lvl8pPr marL="2743200" indent="-336550" algn="l" defTabSz="914400" rtl="0" eaLnBrk="1" latinLnBrk="0" hangingPunct="1">
        <a:spcBef>
          <a:spcPct val="20000"/>
        </a:spcBef>
        <a:buFontTx/>
        <a:buBlip>
          <a:blip r:embed="rId18"/>
        </a:buBlip>
        <a:defRPr lang="en-US" sz="1800" kern="1200" dirty="0" smtClean="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8pPr>
      <a:lvl9pPr marL="3087688" indent="-336550" algn="l" defTabSz="914400" rtl="0" eaLnBrk="1" latinLnBrk="0" hangingPunct="1">
        <a:spcBef>
          <a:spcPct val="20000"/>
        </a:spcBef>
        <a:buFontTx/>
        <a:buBlip>
          <a:blip r:embed="rId18"/>
        </a:buBlip>
        <a:defRPr lang="en-US" sz="1800" kern="1200" dirty="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6.xml"/><Relationship Id="rId1" Type="http://schemas.openxmlformats.org/officeDocument/2006/relationships/tags" Target="../tags/tag2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5" Type="http://schemas.openxmlformats.org/officeDocument/2006/relationships/image" Target="../media/image3.png"/><Relationship Id="rId4" Type="http://schemas.openxmlformats.org/officeDocument/2006/relationships/image" Target="../media/image12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4" Type="http://schemas.openxmlformats.org/officeDocument/2006/relationships/image" Target="../media/image13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4" Type="http://schemas.openxmlformats.org/officeDocument/2006/relationships/image" Target="../media/image28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5" Type="http://schemas.openxmlformats.org/officeDocument/2006/relationships/image" Target="../media/image38.jpeg"/><Relationship Id="rId4" Type="http://schemas.openxmlformats.org/officeDocument/2006/relationships/notesSlide" Target="../notesSlides/notesSlide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Relationship Id="rId4" Type="http://schemas.openxmlformats.org/officeDocument/2006/relationships/image" Target="../media/image40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Relationship Id="rId4" Type="http://schemas.openxmlformats.org/officeDocument/2006/relationships/image" Target="../media/image41.jp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Relationship Id="rId5" Type="http://schemas.openxmlformats.org/officeDocument/2006/relationships/image" Target="../media/image3.png"/><Relationship Id="rId4" Type="http://schemas.openxmlformats.org/officeDocument/2006/relationships/image" Target="../media/image42.jpe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6.xml"/><Relationship Id="rId1" Type="http://schemas.openxmlformats.org/officeDocument/2006/relationships/tags" Target="../tags/tag14.xml"/><Relationship Id="rId4" Type="http://schemas.openxmlformats.org/officeDocument/2006/relationships/image" Target="../media/image47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6.xml"/><Relationship Id="rId1" Type="http://schemas.openxmlformats.org/officeDocument/2006/relationships/tags" Target="../tags/tag3.xml"/><Relationship Id="rId5" Type="http://schemas.openxmlformats.org/officeDocument/2006/relationships/image" Target="../media/image3.png"/><Relationship Id="rId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4" Type="http://schemas.openxmlformats.org/officeDocument/2006/relationships/image" Target="../media/image1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3"/>
          <p:cNvSpPr>
            <a:spLocks noGrp="1" noChangeArrowheads="1"/>
          </p:cNvSpPr>
          <p:nvPr>
            <p:ph/>
          </p:nvPr>
        </p:nvSpPr>
        <p:spPr>
          <a:xfrm>
            <a:off x="5257800" y="514350"/>
            <a:ext cx="7772400" cy="4114800"/>
          </a:xfrm>
        </p:spPr>
        <p:txBody>
          <a:bodyPr/>
          <a:lstStyle/>
          <a:p>
            <a:pPr lvl="1" eaLnBrk="1" hangingPunct="1">
              <a:lnSpc>
                <a:spcPct val="90000"/>
              </a:lnSpc>
              <a:spcBef>
                <a:spcPct val="0"/>
              </a:spcBef>
              <a:buFont typeface="Arial" charset="0"/>
              <a:buChar char="•"/>
            </a:pPr>
            <a:endParaRPr lang="en-US" sz="3000" b="1" dirty="0">
              <a:solidFill>
                <a:srgbClr val="1861B0"/>
              </a:solidFill>
              <a:latin typeface="Arial" charset="0"/>
            </a:endParaRPr>
          </a:p>
          <a:p>
            <a:pPr lvl="1" eaLnBrk="1" hangingPunct="1">
              <a:lnSpc>
                <a:spcPct val="90000"/>
              </a:lnSpc>
              <a:spcBef>
                <a:spcPct val="0"/>
              </a:spcBef>
              <a:buFont typeface="Arial" charset="0"/>
              <a:buChar char="•"/>
            </a:pPr>
            <a:endParaRPr lang="en-US" sz="3000" b="1" i="1" dirty="0">
              <a:solidFill>
                <a:srgbClr val="1861B0"/>
              </a:solidFill>
              <a:latin typeface="Arial" charset="0"/>
            </a:endParaRPr>
          </a:p>
          <a:p>
            <a:pPr lvl="1" eaLnBrk="1" hangingPunct="1">
              <a:lnSpc>
                <a:spcPct val="90000"/>
              </a:lnSpc>
              <a:spcBef>
                <a:spcPct val="0"/>
              </a:spcBef>
              <a:buFont typeface="Arial" charset="0"/>
              <a:buChar char="•"/>
            </a:pPr>
            <a:endParaRPr lang="en-US" sz="3000" b="1" i="1" dirty="0">
              <a:solidFill>
                <a:srgbClr val="1861B0"/>
              </a:solidFill>
              <a:latin typeface="Arial" charset="0"/>
            </a:endParaRPr>
          </a:p>
          <a:p>
            <a:pPr eaLnBrk="1" hangingPunct="1">
              <a:lnSpc>
                <a:spcPct val="90000"/>
              </a:lnSpc>
              <a:spcBef>
                <a:spcPct val="0"/>
              </a:spcBef>
            </a:pPr>
            <a:endParaRPr lang="en-US" sz="3000" b="1" dirty="0">
              <a:solidFill>
                <a:srgbClr val="1861B0"/>
              </a:solidFill>
              <a:latin typeface="Arial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3418C29-0A2D-484D-8945-DEEDA399FAB1}"/>
              </a:ext>
            </a:extLst>
          </p:cNvPr>
          <p:cNvSpPr txBox="1">
            <a:spLocks/>
          </p:cNvSpPr>
          <p:nvPr/>
        </p:nvSpPr>
        <p:spPr>
          <a:xfrm>
            <a:off x="291354" y="438150"/>
            <a:ext cx="3442446" cy="4953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Tx/>
              <a:buBlip>
                <a:blip r:embed="rId4"/>
              </a:buBlip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336550" algn="l" defTabSz="914400" rtl="0" eaLnBrk="1" latinLnBrk="0" hangingPunct="1">
              <a:spcBef>
                <a:spcPts val="600"/>
              </a:spcBef>
              <a:buFontTx/>
              <a:buBlip>
                <a:blip r:embed="rId4"/>
              </a:buBlip>
              <a:defRPr sz="20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35050" indent="-349250" algn="l" defTabSz="914400" rtl="0" eaLnBrk="1" latinLnBrk="0" hangingPunct="1">
              <a:spcBef>
                <a:spcPts val="600"/>
              </a:spcBef>
              <a:buFontTx/>
              <a:buBlip>
                <a:blip r:embed="rId4"/>
              </a:buBlip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-336550" algn="l" defTabSz="914400" rtl="0" eaLnBrk="1" latinLnBrk="0" hangingPunct="1">
              <a:spcBef>
                <a:spcPts val="600"/>
              </a:spcBef>
              <a:buFontTx/>
              <a:buBlip>
                <a:blip r:embed="rId4"/>
              </a:buBlip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4pPr>
            <a:lvl5pPr marL="1720850" indent="-349250" algn="l" defTabSz="914400" rtl="0" eaLnBrk="1" latinLnBrk="0" hangingPunct="1">
              <a:spcBef>
                <a:spcPts val="600"/>
              </a:spcBef>
              <a:buFontTx/>
              <a:buBlip>
                <a:blip r:embed="rId4"/>
              </a:buBlip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55813" indent="-336550" algn="l" defTabSz="914400" rtl="0" eaLnBrk="1" latinLnBrk="0" hangingPunct="1">
              <a:spcBef>
                <a:spcPct val="20000"/>
              </a:spcBef>
              <a:buFontTx/>
              <a:buBlip>
                <a:blip r:embed="rId4"/>
              </a:buBlip>
              <a:defRPr lang="en-US" sz="1800" kern="1200" dirty="0" smtClean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6pPr>
            <a:lvl7pPr marL="2398713" indent="-336550" algn="l" defTabSz="914400" rtl="0" eaLnBrk="1" latinLnBrk="0" hangingPunct="1">
              <a:spcBef>
                <a:spcPct val="20000"/>
              </a:spcBef>
              <a:buFontTx/>
              <a:buBlip>
                <a:blip r:embed="rId4"/>
              </a:buBlip>
              <a:defRPr lang="en-US" sz="1800" kern="1200" dirty="0" smtClean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43200" indent="-336550" algn="l" defTabSz="914400" rtl="0" eaLnBrk="1" latinLnBrk="0" hangingPunct="1">
              <a:spcBef>
                <a:spcPct val="20000"/>
              </a:spcBef>
              <a:buFontTx/>
              <a:buBlip>
                <a:blip r:embed="rId4"/>
              </a:buBlip>
              <a:defRPr lang="en-US" sz="1800" kern="1200" dirty="0" smtClean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8pPr>
            <a:lvl9pPr marL="3087688" indent="-336550" algn="l" defTabSz="914400" rtl="0" eaLnBrk="1" latinLnBrk="0" hangingPunct="1">
              <a:spcBef>
                <a:spcPct val="20000"/>
              </a:spcBef>
              <a:buFontTx/>
              <a:buBlip>
                <a:blip r:embed="rId4"/>
              </a:buBlip>
              <a:defRPr lang="en-US" sz="1800" kern="1200" dirty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None/>
            </a:pPr>
            <a:r>
              <a:rPr lang="en-US" sz="3600" b="1" dirty="0" smtClean="0">
                <a:solidFill>
                  <a:srgbClr val="FFC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Research Project Management </a:t>
            </a:r>
            <a:r>
              <a:rPr lang="en-US" sz="3600" b="1" dirty="0">
                <a:solidFill>
                  <a:srgbClr val="FFC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3600" b="1" dirty="0">
                <a:solidFill>
                  <a:srgbClr val="FFC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3600" b="1" dirty="0" smtClean="0">
                <a:solidFill>
                  <a:srgbClr val="FFC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Principles &amp; Tools (Juggling 101)</a:t>
            </a:r>
            <a:endParaRPr lang="en-US" sz="2700" dirty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 descr="ESIP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2416" y="4171950"/>
            <a:ext cx="1438275" cy="66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00" r="17898"/>
          <a:stretch/>
        </p:blipFill>
        <p:spPr>
          <a:xfrm>
            <a:off x="3888606" y="0"/>
            <a:ext cx="5255394" cy="51435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584F34-2E29-C047-A123-58B95DEF1AD2}" type="slidenum">
              <a:rPr lang="en-US" smtClean="0"/>
              <a:pPr/>
              <a:t>1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4283517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906108" y="908542"/>
            <a:ext cx="4800600" cy="4013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  <a:buClr>
                <a:schemeClr val="bg2">
                  <a:lumMod val="60000"/>
                  <a:lumOff val="40000"/>
                </a:schemeClr>
              </a:buClr>
            </a:pPr>
            <a:r>
              <a:rPr lang="en-US" sz="2800" b="1" dirty="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/>
                <a:cs typeface="Arial"/>
              </a:rPr>
              <a:t>1. Positive Attitude</a:t>
            </a:r>
          </a:p>
          <a:p>
            <a:pPr algn="l">
              <a:lnSpc>
                <a:spcPct val="130000"/>
              </a:lnSpc>
              <a:buClr>
                <a:schemeClr val="bg2">
                  <a:lumMod val="60000"/>
                  <a:lumOff val="40000"/>
                </a:schemeClr>
              </a:buClr>
            </a:pPr>
            <a:r>
              <a:rPr lang="en-US" sz="2800" b="1" dirty="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/>
                <a:cs typeface="Arial"/>
              </a:rPr>
              <a:t>2. Strong Work Ethic</a:t>
            </a:r>
          </a:p>
          <a:p>
            <a:pPr algn="l">
              <a:lnSpc>
                <a:spcPct val="130000"/>
              </a:lnSpc>
              <a:buClr>
                <a:schemeClr val="bg2">
                  <a:lumMod val="60000"/>
                  <a:lumOff val="40000"/>
                </a:schemeClr>
              </a:buClr>
            </a:pPr>
            <a:r>
              <a:rPr lang="en-US" sz="2800" b="1" dirty="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/>
                <a:cs typeface="Arial"/>
              </a:rPr>
              <a:t>3. Excellent</a:t>
            </a:r>
          </a:p>
          <a:p>
            <a:pPr algn="l">
              <a:lnSpc>
                <a:spcPct val="130000"/>
              </a:lnSpc>
              <a:buClr>
                <a:schemeClr val="bg2">
                  <a:lumMod val="60000"/>
                  <a:lumOff val="40000"/>
                </a:schemeClr>
              </a:buClr>
            </a:pPr>
            <a:r>
              <a:rPr lang="en-US" sz="2800" b="1" dirty="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/>
                <a:cs typeface="Arial"/>
              </a:rPr>
              <a:t>    Communication</a:t>
            </a:r>
          </a:p>
          <a:p>
            <a:pPr algn="l">
              <a:lnSpc>
                <a:spcPct val="130000"/>
              </a:lnSpc>
              <a:buClr>
                <a:schemeClr val="bg2">
                  <a:lumMod val="60000"/>
                  <a:lumOff val="40000"/>
                </a:schemeClr>
              </a:buClr>
            </a:pPr>
            <a:r>
              <a:rPr lang="en-US" sz="2800" b="1" dirty="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/>
                <a:cs typeface="Arial"/>
              </a:rPr>
              <a:t>4. Problem-Solving</a:t>
            </a:r>
          </a:p>
          <a:p>
            <a:pPr algn="l">
              <a:lnSpc>
                <a:spcPct val="130000"/>
              </a:lnSpc>
              <a:buClr>
                <a:schemeClr val="bg2">
                  <a:lumMod val="60000"/>
                  <a:lumOff val="40000"/>
                </a:schemeClr>
              </a:buClr>
            </a:pPr>
            <a:r>
              <a:rPr lang="en-US" sz="2800" b="1" dirty="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/>
                <a:cs typeface="Arial"/>
              </a:rPr>
              <a:t>5. Time Management</a:t>
            </a:r>
          </a:p>
          <a:p>
            <a:pPr algn="l">
              <a:lnSpc>
                <a:spcPct val="130000"/>
              </a:lnSpc>
              <a:buClr>
                <a:schemeClr val="bg2">
                  <a:lumMod val="60000"/>
                  <a:lumOff val="40000"/>
                </a:schemeClr>
              </a:buClr>
            </a:pPr>
            <a:r>
              <a:rPr lang="en-US" sz="2800" b="1" dirty="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/>
                <a:cs typeface="Arial"/>
              </a:rPr>
              <a:t>6. Flexibility</a:t>
            </a:r>
            <a:endParaRPr lang="en-US" b="1" dirty="0">
              <a:solidFill>
                <a:srgbClr val="FFFFFF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"/>
              <a:cs typeface="Arial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917F75C-0A1D-4754-B857-4041165FEF74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48872" y="0"/>
            <a:ext cx="7004176" cy="525313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E16C45E-B808-4E05-833E-158A60873430}"/>
              </a:ext>
            </a:extLst>
          </p:cNvPr>
          <p:cNvSpPr/>
          <p:nvPr/>
        </p:nvSpPr>
        <p:spPr>
          <a:xfrm>
            <a:off x="2438400" y="3843344"/>
            <a:ext cx="52197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b="1" cap="all" dirty="0">
              <a:solidFill>
                <a:schemeClr val="bg1"/>
              </a:solidFill>
            </a:endParaRPr>
          </a:p>
          <a:p>
            <a:pPr algn="l"/>
            <a:r>
              <a:rPr lang="en-US" sz="2000" b="1" dirty="0">
                <a:solidFill>
                  <a:srgbClr val="FFC000"/>
                </a:solidFill>
              </a:rPr>
              <a:t>The Balance</a:t>
            </a:r>
          </a:p>
          <a:p>
            <a:pPr algn="l"/>
            <a:r>
              <a:rPr lang="en-US" sz="2000" b="1" dirty="0">
                <a:solidFill>
                  <a:srgbClr val="FFC000"/>
                </a:solidFill>
              </a:rPr>
              <a:t> Dec 2017</a:t>
            </a:r>
          </a:p>
          <a:p>
            <a:pPr algn="ctr"/>
            <a:endParaRPr lang="en-US" alt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0A14877-DA75-452D-B42C-23C3E6C715FF}"/>
              </a:ext>
            </a:extLst>
          </p:cNvPr>
          <p:cNvSpPr txBox="1">
            <a:spLocks/>
          </p:cNvSpPr>
          <p:nvPr/>
        </p:nvSpPr>
        <p:spPr>
          <a:xfrm>
            <a:off x="685803" y="189310"/>
            <a:ext cx="8305800" cy="1143000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Tx/>
              <a:buBlip>
                <a:blip r:embed="rId5"/>
              </a:buBlip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336550" algn="l" defTabSz="914400" rtl="0" eaLnBrk="1" latinLnBrk="0" hangingPunct="1">
              <a:spcBef>
                <a:spcPts val="600"/>
              </a:spcBef>
              <a:buFontTx/>
              <a:buBlip>
                <a:blip r:embed="rId5"/>
              </a:buBlip>
              <a:defRPr sz="20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35050" indent="-349250" algn="l" defTabSz="914400" rtl="0" eaLnBrk="1" latinLnBrk="0" hangingPunct="1">
              <a:spcBef>
                <a:spcPts val="600"/>
              </a:spcBef>
              <a:buFontTx/>
              <a:buBlip>
                <a:blip r:embed="rId5"/>
              </a:buBlip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-336550" algn="l" defTabSz="914400" rtl="0" eaLnBrk="1" latinLnBrk="0" hangingPunct="1">
              <a:spcBef>
                <a:spcPts val="600"/>
              </a:spcBef>
              <a:buFontTx/>
              <a:buBlip>
                <a:blip r:embed="rId5"/>
              </a:buBlip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4pPr>
            <a:lvl5pPr marL="1720850" indent="-349250" algn="l" defTabSz="914400" rtl="0" eaLnBrk="1" latinLnBrk="0" hangingPunct="1">
              <a:spcBef>
                <a:spcPts val="600"/>
              </a:spcBef>
              <a:buFontTx/>
              <a:buBlip>
                <a:blip r:embed="rId5"/>
              </a:buBlip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55813" indent="-336550" algn="l" defTabSz="914400" rtl="0" eaLnBrk="1" latinLnBrk="0" hangingPunct="1">
              <a:spcBef>
                <a:spcPct val="20000"/>
              </a:spcBef>
              <a:buFontTx/>
              <a:buBlip>
                <a:blip r:embed="rId5"/>
              </a:buBlip>
              <a:defRPr lang="en-US" sz="1800" kern="1200" dirty="0" smtClean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6pPr>
            <a:lvl7pPr marL="2398713" indent="-336550" algn="l" defTabSz="914400" rtl="0" eaLnBrk="1" latinLnBrk="0" hangingPunct="1">
              <a:spcBef>
                <a:spcPct val="20000"/>
              </a:spcBef>
              <a:buFontTx/>
              <a:buBlip>
                <a:blip r:embed="rId5"/>
              </a:buBlip>
              <a:defRPr lang="en-US" sz="1800" kern="1200" dirty="0" smtClean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43200" indent="-336550" algn="l" defTabSz="914400" rtl="0" eaLnBrk="1" latinLnBrk="0" hangingPunct="1">
              <a:spcBef>
                <a:spcPct val="20000"/>
              </a:spcBef>
              <a:buFontTx/>
              <a:buBlip>
                <a:blip r:embed="rId5"/>
              </a:buBlip>
              <a:defRPr lang="en-US" sz="1800" kern="1200" dirty="0" smtClean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8pPr>
            <a:lvl9pPr marL="3087688" indent="-336550" algn="l" defTabSz="914400" rtl="0" eaLnBrk="1" latinLnBrk="0" hangingPunct="1">
              <a:spcBef>
                <a:spcPct val="20000"/>
              </a:spcBef>
              <a:buFontTx/>
              <a:buBlip>
                <a:blip r:embed="rId5"/>
              </a:buBlip>
              <a:defRPr lang="en-US" sz="1800" kern="1200" dirty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Aft>
                <a:spcPts val="0"/>
              </a:spcAft>
              <a:buFontTx/>
              <a:buNone/>
            </a:pPr>
            <a:r>
              <a:rPr lang="en-US" sz="3200" b="1" dirty="0">
                <a:solidFill>
                  <a:srgbClr val="FFC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 Top 12 Skills Employers Seek </a:t>
            </a:r>
            <a:endParaRPr lang="en-US" sz="4400" b="1" dirty="0">
              <a:solidFill>
                <a:srgbClr val="FFC000"/>
              </a:solidFill>
              <a:effectLst/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A1B85-7C5E-084A-8DD6-23F8532FB2F0}" type="slidenum">
              <a:rPr lang="en-US" smtClean="0"/>
              <a:pPr/>
              <a:t>10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39155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AECBE8E-A13C-439E-BFB4-98074C005B26}"/>
              </a:ext>
            </a:extLst>
          </p:cNvPr>
          <p:cNvSpPr txBox="1"/>
          <p:nvPr/>
        </p:nvSpPr>
        <p:spPr>
          <a:xfrm>
            <a:off x="266701" y="680305"/>
            <a:ext cx="6172200" cy="3613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  <a:buClr>
                <a:schemeClr val="bg2">
                  <a:lumMod val="60000"/>
                  <a:lumOff val="40000"/>
                </a:schemeClr>
              </a:buClr>
            </a:pPr>
            <a:r>
              <a:rPr lang="en-US" sz="2800" b="1" dirty="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/>
                <a:cs typeface="Arial"/>
              </a:rPr>
              <a:t>7. Work in Team Environment</a:t>
            </a:r>
          </a:p>
          <a:p>
            <a:pPr algn="l">
              <a:lnSpc>
                <a:spcPct val="130000"/>
              </a:lnSpc>
              <a:buClr>
                <a:schemeClr val="bg2">
                  <a:lumMod val="60000"/>
                  <a:lumOff val="40000"/>
                </a:schemeClr>
              </a:buClr>
            </a:pPr>
            <a:r>
              <a:rPr lang="en-US" sz="2800" b="1" dirty="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/>
                <a:cs typeface="Arial"/>
              </a:rPr>
              <a:t>8. Computer/Technology</a:t>
            </a:r>
          </a:p>
          <a:p>
            <a:pPr algn="l">
              <a:lnSpc>
                <a:spcPct val="130000"/>
              </a:lnSpc>
              <a:buClr>
                <a:schemeClr val="bg2">
                  <a:lumMod val="60000"/>
                  <a:lumOff val="40000"/>
                </a:schemeClr>
              </a:buClr>
            </a:pPr>
            <a:r>
              <a:rPr lang="en-US" sz="2800" b="1" dirty="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/>
                <a:cs typeface="Arial"/>
              </a:rPr>
              <a:t>9. </a:t>
            </a:r>
            <a:r>
              <a:rPr lang="en-US" sz="3600" b="1" dirty="0">
                <a:solidFill>
                  <a:srgbClr val="FFC000"/>
                </a:solidFill>
                <a:latin typeface="Arial"/>
                <a:cs typeface="Arial"/>
              </a:rPr>
              <a:t>Project Management</a:t>
            </a:r>
            <a:endParaRPr lang="en-US" sz="2800" b="1" dirty="0">
              <a:solidFill>
                <a:srgbClr val="FFC000"/>
              </a:solidFill>
              <a:latin typeface="Arial"/>
              <a:cs typeface="Arial"/>
            </a:endParaRPr>
          </a:p>
          <a:p>
            <a:pPr algn="l">
              <a:lnSpc>
                <a:spcPct val="130000"/>
              </a:lnSpc>
              <a:buClr>
                <a:schemeClr val="bg2">
                  <a:lumMod val="60000"/>
                  <a:lumOff val="40000"/>
                </a:schemeClr>
              </a:buClr>
            </a:pPr>
            <a:r>
              <a:rPr lang="en-US" sz="2800" b="1" dirty="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/>
                <a:cs typeface="Arial"/>
              </a:rPr>
              <a:t>10. Self Confidence</a:t>
            </a:r>
          </a:p>
          <a:p>
            <a:pPr algn="l">
              <a:lnSpc>
                <a:spcPct val="130000"/>
              </a:lnSpc>
              <a:buClr>
                <a:schemeClr val="bg2">
                  <a:lumMod val="60000"/>
                  <a:lumOff val="40000"/>
                </a:schemeClr>
              </a:buClr>
            </a:pPr>
            <a:r>
              <a:rPr lang="en-US" sz="2800" b="1" dirty="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/>
                <a:cs typeface="Arial"/>
              </a:rPr>
              <a:t>11. Accept Constructive Criticism</a:t>
            </a:r>
          </a:p>
          <a:p>
            <a:pPr algn="l">
              <a:lnSpc>
                <a:spcPct val="130000"/>
              </a:lnSpc>
              <a:buClr>
                <a:schemeClr val="bg2">
                  <a:lumMod val="60000"/>
                  <a:lumOff val="40000"/>
                </a:schemeClr>
              </a:buClr>
            </a:pPr>
            <a:r>
              <a:rPr lang="en-US" sz="2800" b="1" dirty="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/>
                <a:cs typeface="Arial"/>
              </a:rPr>
              <a:t>12. Strong Research </a:t>
            </a:r>
            <a:r>
              <a:rPr lang="en-US" sz="2800" b="1" dirty="0" smtClean="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/>
                <a:cs typeface="Arial"/>
              </a:rPr>
              <a:t>Skills </a:t>
            </a:r>
            <a:endParaRPr lang="en-US" sz="2800" b="1" dirty="0">
              <a:solidFill>
                <a:srgbClr val="FFFFFF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"/>
              <a:cs typeface="Ari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9CB5E6-AC51-4F86-B45B-6B6A8C3CF06A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400" y="0"/>
            <a:ext cx="3434715" cy="51435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A1B85-7C5E-084A-8DD6-23F8532FB2F0}" type="slidenum">
              <a:rPr lang="en-US" smtClean="0"/>
              <a:pPr/>
              <a:t>11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74414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DCE17E0-5367-475F-9081-4A25F97CA7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5250"/>
            <a:ext cx="9144000" cy="522224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513CBE2-BE65-4712-B1EF-21D4F1927DD8}"/>
              </a:ext>
            </a:extLst>
          </p:cNvPr>
          <p:cNvSpPr txBox="1"/>
          <p:nvPr/>
        </p:nvSpPr>
        <p:spPr>
          <a:xfrm>
            <a:off x="1371600" y="1438652"/>
            <a:ext cx="37338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400" b="1" dirty="0">
                <a:solidFill>
                  <a:srgbClr val="FFC000"/>
                </a:solidFill>
              </a:rPr>
              <a:t>What should you know?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A1B85-7C5E-084A-8DD6-23F8532FB2F0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1488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513CBE2-BE65-4712-B1EF-21D4F1927DD8}"/>
              </a:ext>
            </a:extLst>
          </p:cNvPr>
          <p:cNvSpPr txBox="1"/>
          <p:nvPr/>
        </p:nvSpPr>
        <p:spPr>
          <a:xfrm>
            <a:off x="5095568" y="675439"/>
            <a:ext cx="40386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b="1" dirty="0"/>
              <a:t>Individuals going about the daily routine of their job will need to know how to </a:t>
            </a:r>
            <a:r>
              <a:rPr lang="en-US" sz="2800" b="1" dirty="0">
                <a:solidFill>
                  <a:srgbClr val="FFC000"/>
                </a:solidFill>
              </a:rPr>
              <a:t>prioritize and plan each activity </a:t>
            </a:r>
            <a:r>
              <a:rPr lang="en-US" sz="2800" b="1" dirty="0"/>
              <a:t>to be able to get the </a:t>
            </a:r>
            <a:r>
              <a:rPr lang="en-US" sz="2800" b="1" dirty="0">
                <a:solidFill>
                  <a:srgbClr val="FFC000"/>
                </a:solidFill>
              </a:rPr>
              <a:t>best job done in the least amount of time.</a:t>
            </a:r>
            <a:endParaRPr lang="en-US" sz="4800" b="1" dirty="0">
              <a:solidFill>
                <a:srgbClr val="FFC0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E7CCAF-7563-4550-88BF-8E4B3844E53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9304" y="1123950"/>
            <a:ext cx="5009904" cy="3344111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A1B85-7C5E-084A-8DD6-23F8532FB2F0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9912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b="1" dirty="0">
                <a:solidFill>
                  <a:srgbClr val="FFC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What is a project?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4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sz="2400" b="1" dirty="0">
                <a:solidFill>
                  <a:srgbClr val="FFC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temporary effort </a:t>
            </a:r>
            <a:r>
              <a:rPr lang="en-US" sz="24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with a beginning and an end.</a:t>
            </a:r>
          </a:p>
          <a:p>
            <a:pPr marL="0" indent="0" algn="ctr">
              <a:buNone/>
            </a:pPr>
            <a:r>
              <a:rPr lang="en-US" sz="24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It creates a </a:t>
            </a:r>
            <a:r>
              <a:rPr lang="en-US" sz="2400" b="1" dirty="0">
                <a:solidFill>
                  <a:srgbClr val="FFC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unique</a:t>
            </a:r>
            <a:r>
              <a:rPr lang="en-US" sz="24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product, service, or result.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1533" y="3107076"/>
            <a:ext cx="2413190" cy="180756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319" y="3369374"/>
            <a:ext cx="3723240" cy="12252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8799" y="3107076"/>
            <a:ext cx="1824627" cy="1824627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A1B85-7C5E-084A-8DD6-23F8532FB2F0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3822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45F41A4-68C7-45A8-869A-808FA28D28D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157996"/>
            <a:ext cx="7239000" cy="482750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C7E9BE0-5D77-4BCD-ACFB-07A729CD4346}"/>
              </a:ext>
            </a:extLst>
          </p:cNvPr>
          <p:cNvSpPr txBox="1"/>
          <p:nvPr/>
        </p:nvSpPr>
        <p:spPr>
          <a:xfrm>
            <a:off x="2457450" y="1047750"/>
            <a:ext cx="422910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rgbClr val="FFC000"/>
                </a:solidFill>
              </a:rPr>
              <a:t>Some </a:t>
            </a:r>
            <a:r>
              <a:rPr lang="en-US" sz="4400" b="1" dirty="0">
                <a:solidFill>
                  <a:srgbClr val="FFC000"/>
                </a:solidFill>
              </a:rPr>
              <a:t>basic</a:t>
            </a:r>
            <a:endParaRPr lang="en-US" sz="4400" b="1" dirty="0">
              <a:solidFill>
                <a:srgbClr val="FFC000"/>
              </a:solidFill>
            </a:endParaRPr>
          </a:p>
          <a:p>
            <a:r>
              <a:rPr lang="en-US" sz="4400" b="1" dirty="0">
                <a:solidFill>
                  <a:srgbClr val="FFC000"/>
                </a:solidFill>
              </a:rPr>
              <a:t>project management </a:t>
            </a:r>
            <a:r>
              <a:rPr lang="en-US" sz="4400" b="1" dirty="0" smtClean="0">
                <a:solidFill>
                  <a:srgbClr val="FFC000"/>
                </a:solidFill>
              </a:rPr>
              <a:t>concepts</a:t>
            </a:r>
            <a:endParaRPr lang="en-US" sz="4400" b="1" dirty="0">
              <a:solidFill>
                <a:srgbClr val="FFC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A1B85-7C5E-084A-8DD6-23F8532FB2F0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4051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1950" y="105616"/>
            <a:ext cx="3600450" cy="1714500"/>
          </a:xfrm>
        </p:spPr>
        <p:txBody>
          <a:bodyPr>
            <a:noAutofit/>
          </a:bodyPr>
          <a:lstStyle/>
          <a:p>
            <a:pPr algn="l"/>
            <a:r>
              <a:rPr lang="en-US" sz="3600" b="1" dirty="0">
                <a:solidFill>
                  <a:srgbClr val="FFC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Requirements &amp; Scope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084E6-D520-49DB-B9B4-9F60C33BDE51}" type="slidenum">
              <a:rPr lang="en-US" smtClean="0"/>
              <a:t>16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170497" y="2023826"/>
            <a:ext cx="3983356" cy="288036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800" b="1" dirty="0">
                <a:solidFill>
                  <a:srgbClr val="FFC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Know Where </a:t>
            </a:r>
            <a:br>
              <a:rPr lang="en-US" sz="2800" b="1" dirty="0">
                <a:solidFill>
                  <a:srgbClr val="FFC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800" b="1" dirty="0">
                <a:solidFill>
                  <a:srgbClr val="FFC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You’re Going</a:t>
            </a:r>
          </a:p>
          <a:p>
            <a:pPr marL="349250" lvl="1" indent="0">
              <a:buNone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Goals, aims, objectives</a:t>
            </a:r>
          </a:p>
          <a:p>
            <a:pPr marL="0" indent="0">
              <a:buNone/>
            </a:pPr>
            <a:r>
              <a:rPr lang="en-US" sz="2800" b="1" dirty="0">
                <a:solidFill>
                  <a:srgbClr val="FFC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Pick a Road</a:t>
            </a:r>
          </a:p>
          <a:p>
            <a:pPr marL="349250" lvl="1" indent="0">
              <a:buNone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Approaches, constraints, </a:t>
            </a:r>
            <a:b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assumptions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FC66DD5-6379-4D70-A086-423C4886DFAE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7178" y="0"/>
            <a:ext cx="568691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616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/>
          <p:cNvSpPr/>
          <p:nvPr/>
        </p:nvSpPr>
        <p:spPr>
          <a:xfrm>
            <a:off x="2857500" y="971369"/>
            <a:ext cx="3429000" cy="342900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Scope</a:t>
            </a:r>
            <a:endParaRPr lang="en-US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1600" b="1" dirty="0">
              <a:solidFill>
                <a:schemeClr val="bg1"/>
              </a:solidFill>
              <a:latin typeface="Arial Black" panose="020B0A04020102020204" pitchFamily="34" charset="0"/>
            </a:endParaRPr>
          </a:p>
          <a:p>
            <a:pPr algn="ctr"/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Aim 1</a:t>
            </a:r>
          </a:p>
          <a:p>
            <a:pPr algn="ctr"/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Aim 2</a:t>
            </a:r>
          </a:p>
          <a:p>
            <a:pPr algn="ctr"/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Aim 3</a:t>
            </a:r>
          </a:p>
          <a:p>
            <a:pPr algn="ctr"/>
            <a:endParaRPr lang="en-US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Feature 1</a:t>
            </a:r>
          </a:p>
          <a:p>
            <a:pPr algn="ctr"/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Feature 2</a:t>
            </a:r>
          </a:p>
          <a:p>
            <a:pPr algn="ctr"/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Feature 3</a:t>
            </a:r>
          </a:p>
          <a:p>
            <a:pPr algn="ctr"/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Feature 4</a:t>
            </a:r>
            <a:endParaRPr lang="en-US" sz="15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1025118-542B-4BE1-BC74-06D79420F354}"/>
              </a:ext>
            </a:extLst>
          </p:cNvPr>
          <p:cNvSpPr txBox="1"/>
          <p:nvPr/>
        </p:nvSpPr>
        <p:spPr>
          <a:xfrm>
            <a:off x="6553200" y="1301677"/>
            <a:ext cx="1295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Related Goals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B5CC11-B410-4E01-9920-12CEFEE13684}"/>
              </a:ext>
            </a:extLst>
          </p:cNvPr>
          <p:cNvSpPr txBox="1"/>
          <p:nvPr/>
        </p:nvSpPr>
        <p:spPr>
          <a:xfrm>
            <a:off x="1295400" y="1276349"/>
            <a:ext cx="1295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Related Aims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7AB1476-1B06-4AEA-99D5-D9B45E03D228}"/>
              </a:ext>
            </a:extLst>
          </p:cNvPr>
          <p:cNvSpPr txBox="1"/>
          <p:nvPr/>
        </p:nvSpPr>
        <p:spPr>
          <a:xfrm>
            <a:off x="3164058" y="305613"/>
            <a:ext cx="28158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Out of Scope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BDDC65-BBF4-4F3F-8014-B939CF81CE51}"/>
              </a:ext>
            </a:extLst>
          </p:cNvPr>
          <p:cNvSpPr txBox="1"/>
          <p:nvPr/>
        </p:nvSpPr>
        <p:spPr>
          <a:xfrm>
            <a:off x="2590800" y="4469004"/>
            <a:ext cx="41493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Additional New Features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DFBF96-8F75-A944-A637-11CEE6621D16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8404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solidFill>
                  <a:srgbClr val="FFC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Beware of Scope Creep!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8832698D-AE8C-435A-A194-C759187545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5839" y="1163172"/>
            <a:ext cx="5290740" cy="3527160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A1B85-7C5E-084A-8DD6-23F8532FB2F0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6962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Introduction to </a:t>
            </a:r>
            <a:r>
              <a:rPr lang="en-US" b="1" dirty="0" err="1" smtClean="0"/>
              <a:t>TaskJuggler</a:t>
            </a:r>
            <a:endParaRPr lang="en-US" b="1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</a:p>
          <a:p>
            <a:r>
              <a:rPr lang="en-US" dirty="0" smtClean="0"/>
              <a:t>Project skeleton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9F085-EDD8-C44F-B4EB-6E8C23BAE441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4399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1" t="5684" r="211" b="3901"/>
          <a:stretch/>
        </p:blipFill>
        <p:spPr>
          <a:xfrm>
            <a:off x="320040" y="8796"/>
            <a:ext cx="8503920" cy="5125909"/>
          </a:xfrm>
        </p:spPr>
      </p:pic>
      <p:sp>
        <p:nvSpPr>
          <p:cNvPr id="6" name="TextBox 5"/>
          <p:cNvSpPr txBox="1"/>
          <p:nvPr/>
        </p:nvSpPr>
        <p:spPr>
          <a:xfrm>
            <a:off x="737154" y="1678405"/>
            <a:ext cx="3444405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Karl Benedict, PhD</a:t>
            </a:r>
          </a:p>
          <a:p>
            <a:r>
              <a:rPr lang="en-US" b="1" dirty="0" smtClean="0"/>
              <a:t>Ward Fleri, PhD, PMP</a:t>
            </a:r>
          </a:p>
          <a:p>
            <a:endParaRPr lang="en-US" b="1" dirty="0"/>
          </a:p>
          <a:p>
            <a:r>
              <a:rPr lang="en-US" b="1" dirty="0" smtClean="0"/>
              <a:t>ESIP Summer Meeting</a:t>
            </a:r>
          </a:p>
          <a:p>
            <a:r>
              <a:rPr lang="en-US" b="1" dirty="0" smtClean="0"/>
              <a:t>17 July 2018</a:t>
            </a:r>
          </a:p>
          <a:p>
            <a:r>
              <a:rPr lang="en-US" b="1" dirty="0" smtClean="0"/>
              <a:t>Tucson, AZ</a:t>
            </a:r>
            <a:endParaRPr lang="en-US" b="1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584F34-2E29-C047-A123-58B95DEF1AD2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10706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b="1" dirty="0">
                <a:solidFill>
                  <a:srgbClr val="FFC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 Triple Constraint</a:t>
            </a:r>
            <a:br>
              <a:rPr lang="en-US" sz="3600" b="1" dirty="0">
                <a:solidFill>
                  <a:srgbClr val="FFC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36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(Iron Triangle)</a:t>
            </a:r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1839" y="1465736"/>
            <a:ext cx="3240725" cy="3240725"/>
          </a:xfrm>
        </p:spPr>
      </p:pic>
      <p:pic>
        <p:nvPicPr>
          <p:cNvPr id="11" name="Content Placeholder 10"/>
          <p:cNvPicPr>
            <a:picLocks noGrp="1" noChangeAspect="1"/>
          </p:cNvPicPr>
          <p:nvPr>
            <p:ph sz="quarter" idx="13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53" r="10025"/>
          <a:stretch/>
        </p:blipFill>
        <p:spPr>
          <a:xfrm>
            <a:off x="1143000" y="1273629"/>
            <a:ext cx="3429000" cy="3184071"/>
          </a:xfrm>
        </p:spPr>
      </p:pic>
      <p:pic>
        <p:nvPicPr>
          <p:cNvPr id="9" name="Content Placeholder 10">
            <a:extLst>
              <a:ext uri="{FF2B5EF4-FFF2-40B4-BE49-F238E27FC236}">
                <a16:creationId xmlns:a16="http://schemas.microsoft.com/office/drawing/2014/main" id="{C70BF41F-6B0C-4618-90D2-E3E54B53628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53" r="10025"/>
          <a:stretch/>
        </p:blipFill>
        <p:spPr>
          <a:xfrm>
            <a:off x="-36297" y="789425"/>
            <a:ext cx="4572000" cy="424542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6154050-1A0F-410D-ADC0-E0DFF9D0E132}"/>
              </a:ext>
            </a:extLst>
          </p:cNvPr>
          <p:cNvSpPr txBox="1"/>
          <p:nvPr/>
        </p:nvSpPr>
        <p:spPr>
          <a:xfrm>
            <a:off x="1487072" y="3086099"/>
            <a:ext cx="1371600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25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Prioritize  Pick 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9F085-EDD8-C44F-B4EB-6E8C23BAE441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9356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Image result for geographers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77"/>
          <a:stretch/>
        </p:blipFill>
        <p:spPr bwMode="auto">
          <a:xfrm>
            <a:off x="1447800" y="3181350"/>
            <a:ext cx="2816352" cy="1901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programmers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9" r="19450"/>
          <a:stretch/>
        </p:blipFill>
        <p:spPr bwMode="auto">
          <a:xfrm>
            <a:off x="4561114" y="1123950"/>
            <a:ext cx="2677886" cy="1947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Image result for nsf logo"/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6" r="3204"/>
          <a:stretch/>
        </p:blipFill>
        <p:spPr bwMode="auto">
          <a:xfrm>
            <a:off x="4539343" y="3181350"/>
            <a:ext cx="2699657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395212" y="62700"/>
            <a:ext cx="7770813" cy="1072403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FFC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Constraint Prioritization </a:t>
            </a:r>
            <a:r>
              <a:rPr lang="en-US" sz="3200" b="1" dirty="0">
                <a:solidFill>
                  <a:srgbClr val="FFC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</a:t>
            </a:r>
            <a:br>
              <a:rPr lang="en-US" sz="3200" b="1" dirty="0">
                <a:solidFill>
                  <a:srgbClr val="FFC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</a:br>
            <a:r>
              <a:rPr lang="en-US" sz="3200" b="1" dirty="0">
                <a:solidFill>
                  <a:srgbClr val="FFC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Communicate with Stakeholders</a:t>
            </a:r>
            <a:endParaRPr lang="en-US" sz="3200" b="1" dirty="0">
              <a:solidFill>
                <a:srgbClr val="FFC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3701" y="1152257"/>
            <a:ext cx="2896917" cy="1933556"/>
          </a:xfrm>
        </p:spPr>
      </p:pic>
      <p:sp>
        <p:nvSpPr>
          <p:cNvPr id="14" name="TextBox 13"/>
          <p:cNvSpPr txBox="1"/>
          <p:nvPr/>
        </p:nvSpPr>
        <p:spPr>
          <a:xfrm>
            <a:off x="2089466" y="2186285"/>
            <a:ext cx="15696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Boss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026280" y="4465619"/>
            <a:ext cx="17075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End Users</a:t>
            </a:r>
            <a:endParaRPr 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102276" y="4512493"/>
            <a:ext cx="16033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Sponsors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9FA3FC3-8E10-4FCB-9098-424AB77259C1}"/>
              </a:ext>
            </a:extLst>
          </p:cNvPr>
          <p:cNvSpPr txBox="1"/>
          <p:nvPr/>
        </p:nvSpPr>
        <p:spPr>
          <a:xfrm>
            <a:off x="4724400" y="2613281"/>
            <a:ext cx="24044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Team Members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A1B85-7C5E-084A-8DD6-23F8532FB2F0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0890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7" grpId="0"/>
      <p:bldP spid="1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D5DB632-B54A-49F0-9B5D-0878DC87B43E}"/>
              </a:ext>
            </a:extLst>
          </p:cNvPr>
          <p:cNvSpPr txBox="1">
            <a:spLocks/>
          </p:cNvSpPr>
          <p:nvPr/>
        </p:nvSpPr>
        <p:spPr>
          <a:xfrm>
            <a:off x="457200" y="1781175"/>
            <a:ext cx="2590800" cy="2800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Tx/>
              <a:buBlip>
                <a:blip r:embed="rId3"/>
              </a:buBlip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336550" algn="l" defTabSz="914400" rtl="0" eaLnBrk="1" latinLnBrk="0" hangingPunct="1">
              <a:spcBef>
                <a:spcPts val="600"/>
              </a:spcBef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35050" indent="-349250" algn="l" defTabSz="914400" rtl="0" eaLnBrk="1" latinLnBrk="0" hangingPunct="1"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-336550" algn="l" defTabSz="914400" rtl="0" eaLnBrk="1" latinLnBrk="0" hangingPunct="1"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4pPr>
            <a:lvl5pPr marL="1720850" indent="-349250" algn="l" defTabSz="914400" rtl="0" eaLnBrk="1" latinLnBrk="0" hangingPunct="1"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55813" indent="-336550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lang="en-US" sz="1800" kern="1200" dirty="0" smtClean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6pPr>
            <a:lvl7pPr marL="2398713" indent="-336550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lang="en-US" sz="1800" kern="1200" dirty="0" smtClean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43200" indent="-336550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lang="en-US" sz="1800" kern="1200" dirty="0" smtClean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8pPr>
            <a:lvl9pPr marL="3087688" indent="-336550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lang="en-US" sz="1800" kern="1200" dirty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FontTx/>
              <a:buNone/>
            </a:pPr>
            <a:r>
              <a:rPr lang="en-US" sz="32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Break down the overall effort into manageable tasks.</a:t>
            </a:r>
            <a:endParaRPr lang="en-US" sz="320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F94C9CF-7960-4124-A50B-AC34E4EA56FA}"/>
              </a:ext>
            </a:extLst>
          </p:cNvPr>
          <p:cNvSpPr txBox="1">
            <a:spLocks/>
          </p:cNvSpPr>
          <p:nvPr/>
        </p:nvSpPr>
        <p:spPr>
          <a:xfrm>
            <a:off x="-2438400" y="0"/>
            <a:ext cx="7770813" cy="107240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4000" b="1" dirty="0">
                <a:solidFill>
                  <a:srgbClr val="FFC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Planning</a:t>
            </a:r>
          </a:p>
        </p:txBody>
      </p:sp>
      <p:pic>
        <p:nvPicPr>
          <p:cNvPr id="5" name="Picture 4" descr="iStock_000002690010Medium">
            <a:extLst>
              <a:ext uri="{FF2B5EF4-FFF2-40B4-BE49-F238E27FC236}">
                <a16:creationId xmlns:a16="http://schemas.microsoft.com/office/drawing/2014/main" id="{C78071AC-1AF7-4286-9B37-90C49D3465DD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27" t="5537" r="18677" b="22955"/>
          <a:stretch/>
        </p:blipFill>
        <p:spPr bwMode="auto">
          <a:xfrm>
            <a:off x="3810796" y="0"/>
            <a:ext cx="5333204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A1B85-7C5E-084A-8DD6-23F8532FB2F0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1873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/>
              <a:t>TaskJuggler</a:t>
            </a:r>
            <a:r>
              <a:rPr lang="en-US" b="1" dirty="0" smtClean="0"/>
              <a:t> 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Project outline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A1B85-7C5E-084A-8DD6-23F8532FB2F0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73576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85DDC31-7157-4227-B6FC-2E09A48425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10185"/>
            <a:ext cx="9434730" cy="5563870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882ED0A0-640A-4543-A54C-F8130B9F33F8}"/>
              </a:ext>
            </a:extLst>
          </p:cNvPr>
          <p:cNvSpPr txBox="1">
            <a:spLocks/>
          </p:cNvSpPr>
          <p:nvPr/>
        </p:nvSpPr>
        <p:spPr>
          <a:xfrm>
            <a:off x="3246997" y="1352550"/>
            <a:ext cx="2940735" cy="1916417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Tx/>
              <a:buBlip>
                <a:blip r:embed="rId3"/>
              </a:buBlip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336550" algn="l" defTabSz="914400" rtl="0" eaLnBrk="1" latinLnBrk="0" hangingPunct="1">
              <a:spcBef>
                <a:spcPts val="600"/>
              </a:spcBef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35050" indent="-349250" algn="l" defTabSz="914400" rtl="0" eaLnBrk="1" latinLnBrk="0" hangingPunct="1"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-336550" algn="l" defTabSz="914400" rtl="0" eaLnBrk="1" latinLnBrk="0" hangingPunct="1"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4pPr>
            <a:lvl5pPr marL="1720850" indent="-349250" algn="l" defTabSz="914400" rtl="0" eaLnBrk="1" latinLnBrk="0" hangingPunct="1"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55813" indent="-336550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lang="en-US" sz="1800" kern="1200" dirty="0" smtClean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6pPr>
            <a:lvl7pPr marL="2398713" indent="-336550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lang="en-US" sz="1800" kern="1200" dirty="0" smtClean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43200" indent="-336550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lang="en-US" sz="1800" kern="1200" dirty="0" smtClean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8pPr>
            <a:lvl9pPr marL="3087688" indent="-336550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lang="en-US" sz="1800" kern="1200" dirty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Aft>
                <a:spcPts val="0"/>
              </a:spcAft>
              <a:buFontTx/>
              <a:buNone/>
            </a:pPr>
            <a:r>
              <a:rPr lang="en-US" sz="3200" b="1" dirty="0">
                <a:solidFill>
                  <a:srgbClr val="FFC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Identify dependencies among tasks.</a:t>
            </a:r>
            <a:endParaRPr lang="en-US" sz="3200" dirty="0">
              <a:solidFill>
                <a:srgbClr val="FFC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A1B85-7C5E-084A-8DD6-23F8532FB2F0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566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1078106-4B38-4748-97C7-46ED8CFC2CA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23850"/>
            <a:ext cx="9144000" cy="5996274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12D1B7C-1EB7-48D4-9CBE-DEE1DD5BB7A8}"/>
              </a:ext>
            </a:extLst>
          </p:cNvPr>
          <p:cNvSpPr txBox="1">
            <a:spLocks/>
          </p:cNvSpPr>
          <p:nvPr/>
        </p:nvSpPr>
        <p:spPr>
          <a:xfrm>
            <a:off x="1631265" y="1613541"/>
            <a:ext cx="2940735" cy="19164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Tx/>
              <a:buBlip>
                <a:blip r:embed="rId3"/>
              </a:buBlip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336550" algn="l" defTabSz="914400" rtl="0" eaLnBrk="1" latinLnBrk="0" hangingPunct="1">
              <a:spcBef>
                <a:spcPts val="600"/>
              </a:spcBef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35050" indent="-349250" algn="l" defTabSz="914400" rtl="0" eaLnBrk="1" latinLnBrk="0" hangingPunct="1"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-336550" algn="l" defTabSz="914400" rtl="0" eaLnBrk="1" latinLnBrk="0" hangingPunct="1"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4pPr>
            <a:lvl5pPr marL="1720850" indent="-349250" algn="l" defTabSz="914400" rtl="0" eaLnBrk="1" latinLnBrk="0" hangingPunct="1"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55813" indent="-336550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lang="en-US" sz="1800" kern="1200" dirty="0" smtClean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6pPr>
            <a:lvl7pPr marL="2398713" indent="-336550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lang="en-US" sz="1800" kern="1200" dirty="0" smtClean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43200" indent="-336550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lang="en-US" sz="1800" kern="1200" dirty="0" smtClean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8pPr>
            <a:lvl9pPr marL="3087688" indent="-336550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lang="en-US" sz="1800" kern="1200" dirty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FontTx/>
              <a:buNone/>
            </a:pPr>
            <a:r>
              <a:rPr lang="en-US" sz="3200" b="1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Estimate duration of tasks.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A1B85-7C5E-084A-8DD6-23F8532FB2F0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9573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/>
              <a:t>TaskJuggler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Progressive elaboration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A1B85-7C5E-084A-8DD6-23F8532FB2F0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08426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Session 2</a:t>
            </a:r>
            <a:endParaRPr lang="en-US" b="1" dirty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A1B85-7C5E-084A-8DD6-23F8532FB2F0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07258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8B68AED-121F-4EA0-B61F-3EE68F24E7B6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95400" y="0"/>
            <a:ext cx="7715250" cy="5143500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A733BF8-469C-4ED9-B8DB-363DE0C409A5}"/>
              </a:ext>
            </a:extLst>
          </p:cNvPr>
          <p:cNvSpPr txBox="1">
            <a:spLocks/>
          </p:cNvSpPr>
          <p:nvPr/>
        </p:nvSpPr>
        <p:spPr>
          <a:xfrm>
            <a:off x="6553200" y="1613541"/>
            <a:ext cx="2940735" cy="191641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Tx/>
              <a:buBlip>
                <a:blip r:embed="rId3"/>
              </a:buBlip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336550" algn="l" defTabSz="914400" rtl="0" eaLnBrk="1" latinLnBrk="0" hangingPunct="1">
              <a:spcBef>
                <a:spcPts val="600"/>
              </a:spcBef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35050" indent="-349250" algn="l" defTabSz="914400" rtl="0" eaLnBrk="1" latinLnBrk="0" hangingPunct="1"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-336550" algn="l" defTabSz="914400" rtl="0" eaLnBrk="1" latinLnBrk="0" hangingPunct="1"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4pPr>
            <a:lvl5pPr marL="1720850" indent="-349250" algn="l" defTabSz="914400" rtl="0" eaLnBrk="1" latinLnBrk="0" hangingPunct="1"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55813" indent="-336550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lang="en-US" sz="1800" kern="1200" dirty="0" smtClean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6pPr>
            <a:lvl7pPr marL="2398713" indent="-336550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lang="en-US" sz="1800" kern="1200" dirty="0" smtClean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43200" indent="-336550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lang="en-US" sz="1800" kern="1200" dirty="0" smtClean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8pPr>
            <a:lvl9pPr marL="3087688" indent="-336550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lang="en-US" sz="1800" kern="1200" dirty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FontTx/>
              <a:buNone/>
            </a:pPr>
            <a:r>
              <a:rPr lang="en-US" sz="3200" b="1" dirty="0">
                <a:solidFill>
                  <a:srgbClr val="FFC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Assign Resources (People &amp; Equipment)</a:t>
            </a:r>
            <a:endParaRPr lang="en-US" sz="3200" dirty="0">
              <a:solidFill>
                <a:srgbClr val="FFC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A1B85-7C5E-084A-8DD6-23F8532FB2F0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2795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A733BF8-469C-4ED9-B8DB-363DE0C409A5}"/>
              </a:ext>
            </a:extLst>
          </p:cNvPr>
          <p:cNvSpPr txBox="1">
            <a:spLocks/>
          </p:cNvSpPr>
          <p:nvPr/>
        </p:nvSpPr>
        <p:spPr>
          <a:xfrm>
            <a:off x="609600" y="1885950"/>
            <a:ext cx="2940735" cy="19164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Tx/>
              <a:buBlip>
                <a:blip r:embed="rId2"/>
              </a:buBlip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336550" algn="l" defTabSz="914400" rtl="0" eaLnBrk="1" latinLnBrk="0" hangingPunct="1">
              <a:spcBef>
                <a:spcPts val="600"/>
              </a:spcBef>
              <a:buFontTx/>
              <a:buBlip>
                <a:blip r:embed="rId2"/>
              </a:buBlip>
              <a:defRPr sz="20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35050" indent="-349250" algn="l" defTabSz="914400" rtl="0" eaLnBrk="1" latinLnBrk="0" hangingPunct="1"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-336550" algn="l" defTabSz="914400" rtl="0" eaLnBrk="1" latinLnBrk="0" hangingPunct="1"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4pPr>
            <a:lvl5pPr marL="1720850" indent="-349250" algn="l" defTabSz="914400" rtl="0" eaLnBrk="1" latinLnBrk="0" hangingPunct="1"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55813" indent="-33655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lang="en-US" sz="1800" kern="1200" dirty="0" smtClean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6pPr>
            <a:lvl7pPr marL="2398713" indent="-33655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lang="en-US" sz="1800" kern="1200" dirty="0" smtClean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43200" indent="-33655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lang="en-US" sz="1800" kern="1200" dirty="0" smtClean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8pPr>
            <a:lvl9pPr marL="3087688" indent="-33655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lang="en-US" sz="1800" kern="1200" dirty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FontTx/>
              <a:buNone/>
            </a:pPr>
            <a:r>
              <a:rPr lang="en-US" sz="3200" b="1" dirty="0">
                <a:solidFill>
                  <a:srgbClr val="FFC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Make a Budget</a:t>
            </a:r>
            <a:endParaRPr lang="en-US" sz="3200" dirty="0">
              <a:solidFill>
                <a:srgbClr val="FFC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42DCB7C-CDA5-46B8-88EE-67AC77154FE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400" y="0"/>
            <a:ext cx="7715250" cy="51435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A1B85-7C5E-084A-8DD6-23F8532FB2F0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3959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Overview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304800" y="1123951"/>
            <a:ext cx="3992880" cy="3733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Session 1</a:t>
            </a:r>
          </a:p>
          <a:p>
            <a:pPr>
              <a:spcBef>
                <a:spcPts val="600"/>
              </a:spcBef>
            </a:pPr>
            <a:r>
              <a:rPr lang="en-US" dirty="0" smtClean="0"/>
              <a:t>Why us?</a:t>
            </a:r>
          </a:p>
          <a:p>
            <a:pPr>
              <a:spcBef>
                <a:spcPts val="600"/>
              </a:spcBef>
            </a:pPr>
            <a:r>
              <a:rPr lang="en-US" dirty="0" smtClean="0"/>
              <a:t>Why project management?</a:t>
            </a:r>
          </a:p>
          <a:p>
            <a:pPr>
              <a:spcBef>
                <a:spcPts val="600"/>
              </a:spcBef>
            </a:pPr>
            <a:r>
              <a:rPr lang="en-US" dirty="0" smtClean="0"/>
              <a:t>What is a project?</a:t>
            </a:r>
          </a:p>
          <a:p>
            <a:pPr>
              <a:spcBef>
                <a:spcPts val="600"/>
              </a:spcBef>
            </a:pPr>
            <a:r>
              <a:rPr lang="en-US" dirty="0" smtClean="0"/>
              <a:t>Requirements &amp; scope</a:t>
            </a:r>
          </a:p>
          <a:p>
            <a:pPr>
              <a:spcBef>
                <a:spcPts val="600"/>
              </a:spcBef>
            </a:pPr>
            <a:r>
              <a:rPr lang="en-US" dirty="0" smtClean="0"/>
              <a:t>Intro to </a:t>
            </a:r>
            <a:r>
              <a:rPr lang="en-US" dirty="0" err="1" smtClean="0"/>
              <a:t>TaskJuggler</a:t>
            </a:r>
            <a:endParaRPr lang="en-US" dirty="0" smtClean="0"/>
          </a:p>
          <a:p>
            <a:pPr>
              <a:spcBef>
                <a:spcPts val="600"/>
              </a:spcBef>
            </a:pPr>
            <a:r>
              <a:rPr lang="en-US" dirty="0" smtClean="0"/>
              <a:t>The triple constraint</a:t>
            </a:r>
          </a:p>
          <a:p>
            <a:pPr>
              <a:spcBef>
                <a:spcPts val="600"/>
              </a:spcBef>
            </a:pPr>
            <a:r>
              <a:rPr lang="en-US" dirty="0" smtClean="0"/>
              <a:t>Task breakdown</a:t>
            </a:r>
          </a:p>
          <a:p>
            <a:pPr>
              <a:spcBef>
                <a:spcPts val="600"/>
              </a:spcBef>
            </a:pPr>
            <a:r>
              <a:rPr lang="en-US" dirty="0" smtClean="0"/>
              <a:t>Estimating effort</a:t>
            </a:r>
          </a:p>
          <a:p>
            <a:pPr>
              <a:spcBef>
                <a:spcPts val="600"/>
              </a:spcBef>
            </a:pPr>
            <a:endParaRPr lang="en-US" dirty="0" smtClean="0"/>
          </a:p>
          <a:p>
            <a:pPr>
              <a:spcBef>
                <a:spcPts val="600"/>
              </a:spcBef>
            </a:pPr>
            <a:endParaRPr lang="en-US" dirty="0" smtClean="0"/>
          </a:p>
          <a:p>
            <a:pPr>
              <a:spcBef>
                <a:spcPts val="600"/>
              </a:spcBef>
            </a:pPr>
            <a:endParaRPr lang="en-US" dirty="0" smtClean="0"/>
          </a:p>
          <a:p>
            <a:pPr>
              <a:spcBef>
                <a:spcPts val="600"/>
              </a:spcBef>
            </a:pP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>
          <a:xfrm>
            <a:off x="4844733" y="1123951"/>
            <a:ext cx="3611880" cy="34706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Session 2</a:t>
            </a:r>
          </a:p>
          <a:p>
            <a:pPr>
              <a:spcBef>
                <a:spcPts val="600"/>
              </a:spcBef>
            </a:pPr>
            <a:r>
              <a:rPr lang="en-US" dirty="0"/>
              <a:t>Assigning resources</a:t>
            </a:r>
          </a:p>
          <a:p>
            <a:pPr>
              <a:spcBef>
                <a:spcPts val="600"/>
              </a:spcBef>
            </a:pPr>
            <a:r>
              <a:rPr lang="en-US" dirty="0" smtClean="0"/>
              <a:t>Budgeting</a:t>
            </a:r>
          </a:p>
          <a:p>
            <a:pPr>
              <a:spcBef>
                <a:spcPts val="600"/>
              </a:spcBef>
            </a:pPr>
            <a:r>
              <a:rPr lang="en-US" dirty="0" smtClean="0"/>
              <a:t>Project execution</a:t>
            </a:r>
          </a:p>
          <a:p>
            <a:pPr>
              <a:spcBef>
                <a:spcPts val="600"/>
              </a:spcBef>
            </a:pPr>
            <a:r>
              <a:rPr lang="en-US" dirty="0" smtClean="0"/>
              <a:t>Communication</a:t>
            </a:r>
          </a:p>
          <a:p>
            <a:pPr>
              <a:spcBef>
                <a:spcPts val="600"/>
              </a:spcBef>
            </a:pPr>
            <a:r>
              <a:rPr lang="en-US" dirty="0" smtClean="0"/>
              <a:t>Analysis &amp; visualization</a:t>
            </a:r>
          </a:p>
          <a:p>
            <a:pPr>
              <a:spcBef>
                <a:spcPts val="600"/>
              </a:spcBef>
            </a:pPr>
            <a:r>
              <a:rPr lang="en-US" dirty="0" smtClean="0"/>
              <a:t>Project close-out</a:t>
            </a:r>
          </a:p>
          <a:p>
            <a:pPr>
              <a:spcBef>
                <a:spcPts val="600"/>
              </a:spcBef>
            </a:pPr>
            <a:r>
              <a:rPr lang="en-US" smtClean="0"/>
              <a:t>Career implications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584F34-2E29-C047-A123-58B95DEF1AD2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81269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/>
              <a:t>TaskJuggler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Assigning resources</a:t>
            </a:r>
          </a:p>
          <a:p>
            <a:r>
              <a:rPr lang="en-US" dirty="0" smtClean="0"/>
              <a:t>Cost estimation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A1B85-7C5E-084A-8DD6-23F8532FB2F0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30969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A733BF8-469C-4ED9-B8DB-363DE0C409A5}"/>
              </a:ext>
            </a:extLst>
          </p:cNvPr>
          <p:cNvSpPr txBox="1">
            <a:spLocks/>
          </p:cNvSpPr>
          <p:nvPr/>
        </p:nvSpPr>
        <p:spPr>
          <a:xfrm>
            <a:off x="6324600" y="2038350"/>
            <a:ext cx="2940735" cy="19164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Tx/>
              <a:buBlip>
                <a:blip r:embed="rId2"/>
              </a:buBlip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336550" algn="l" defTabSz="914400" rtl="0" eaLnBrk="1" latinLnBrk="0" hangingPunct="1">
              <a:spcBef>
                <a:spcPts val="600"/>
              </a:spcBef>
              <a:buFontTx/>
              <a:buBlip>
                <a:blip r:embed="rId2"/>
              </a:buBlip>
              <a:defRPr sz="20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35050" indent="-349250" algn="l" defTabSz="914400" rtl="0" eaLnBrk="1" latinLnBrk="0" hangingPunct="1"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-336550" algn="l" defTabSz="914400" rtl="0" eaLnBrk="1" latinLnBrk="0" hangingPunct="1"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4pPr>
            <a:lvl5pPr marL="1720850" indent="-349250" algn="l" defTabSz="914400" rtl="0" eaLnBrk="1" latinLnBrk="0" hangingPunct="1"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55813" indent="-33655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lang="en-US" sz="1800" kern="1200" dirty="0" smtClean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6pPr>
            <a:lvl7pPr marL="2398713" indent="-33655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lang="en-US" sz="1800" kern="1200" dirty="0" smtClean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43200" indent="-33655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lang="en-US" sz="1800" kern="1200" dirty="0" smtClean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8pPr>
            <a:lvl9pPr marL="3087688" indent="-33655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lang="en-US" sz="1800" kern="1200" dirty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FontTx/>
              <a:buNone/>
            </a:pPr>
            <a:r>
              <a:rPr lang="en-US" sz="3200" b="1" dirty="0">
                <a:solidFill>
                  <a:srgbClr val="FFC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Expect Changes</a:t>
            </a:r>
            <a:endParaRPr lang="en-US" sz="3200" dirty="0">
              <a:solidFill>
                <a:srgbClr val="FFC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F002DB-3D01-4CA2-82D3-8C9FD719104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47800" y="0"/>
            <a:ext cx="7301498" cy="51435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A1B85-7C5E-084A-8DD6-23F8532FB2F0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6713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solidFill>
                  <a:srgbClr val="FFC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Plan with a Gantt Chart</a:t>
            </a:r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181830"/>
            <a:ext cx="9235440" cy="266412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876479" y="4012897"/>
            <a:ext cx="367440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Microsoft Project </a:t>
            </a:r>
            <a:r>
              <a:rPr lang="en-US" b="1" dirty="0" smtClean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($600)</a:t>
            </a:r>
            <a:endParaRPr lang="en-US" b="1" dirty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b="1" dirty="0" err="1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TaskJuggler</a:t>
            </a:r>
            <a:r>
              <a:rPr lang="en-US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(Free)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A1B85-7C5E-084A-8DD6-23F8532FB2F0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9080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72200" y="1809750"/>
            <a:ext cx="2629160" cy="1072403"/>
          </a:xfrm>
        </p:spPr>
        <p:txBody>
          <a:bodyPr>
            <a:noAutofit/>
          </a:bodyPr>
          <a:lstStyle/>
          <a:p>
            <a:pPr algn="l"/>
            <a:r>
              <a:rPr lang="en-US" sz="3200" b="1" dirty="0">
                <a:solidFill>
                  <a:srgbClr val="FFC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Some Programs Offer Resource Profiling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596" y="628650"/>
            <a:ext cx="5842809" cy="4171948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A1B85-7C5E-084A-8DD6-23F8532FB2F0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3258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>
          <a:xfrm>
            <a:off x="5638800" y="311072"/>
            <a:ext cx="3162777" cy="4419600"/>
          </a:xfrm>
        </p:spPr>
        <p:txBody>
          <a:bodyPr>
            <a:normAutofit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8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Identify risks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Expect variations from the plan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Correct course as needed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Provide leadership to the team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4294967295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314" y="-101755"/>
            <a:ext cx="5515705" cy="5245255"/>
          </a:xfr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F8BB576E-79EF-424F-8D0F-BBA445988B8E}"/>
              </a:ext>
            </a:extLst>
          </p:cNvPr>
          <p:cNvSpPr txBox="1">
            <a:spLocks/>
          </p:cNvSpPr>
          <p:nvPr/>
        </p:nvSpPr>
        <p:spPr>
          <a:xfrm>
            <a:off x="-2286000" y="311072"/>
            <a:ext cx="8228555" cy="14478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4000" b="1" dirty="0">
                <a:solidFill>
                  <a:srgbClr val="FFC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Project </a:t>
            </a:r>
            <a:br>
              <a:rPr lang="en-US" sz="4000" b="1" dirty="0">
                <a:solidFill>
                  <a:srgbClr val="FFC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b="1" dirty="0">
                <a:solidFill>
                  <a:srgbClr val="FFC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Execution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9F085-EDD8-C44F-B4EB-6E8C23BAE441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5228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/>
              <a:t>TaskJuggler</a:t>
            </a:r>
            <a:endParaRPr lang="en-US" b="1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Project tracking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9F085-EDD8-C44F-B4EB-6E8C23BAE441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77682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BA17D54-D0FA-4F53-BB8D-ED412F074B5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1000" y="-116182"/>
            <a:ext cx="9410700" cy="5375863"/>
          </a:xfrm>
          <a:prstGeom prst="rect">
            <a:avLst/>
          </a:prstGeom>
        </p:spPr>
      </p:pic>
      <p:sp>
        <p:nvSpPr>
          <p:cNvPr id="5" name="Content Placeholder 12">
            <a:extLst>
              <a:ext uri="{FF2B5EF4-FFF2-40B4-BE49-F238E27FC236}">
                <a16:creationId xmlns:a16="http://schemas.microsoft.com/office/drawing/2014/main" id="{BD9BF83F-FDA1-4E75-ABF5-6E8F091BBBF9}"/>
              </a:ext>
            </a:extLst>
          </p:cNvPr>
          <p:cNvSpPr txBox="1">
            <a:spLocks/>
          </p:cNvSpPr>
          <p:nvPr/>
        </p:nvSpPr>
        <p:spPr>
          <a:xfrm>
            <a:off x="381000" y="3638550"/>
            <a:ext cx="4572000" cy="3657600"/>
          </a:xfr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Tx/>
              <a:buBlip>
                <a:blip r:embed="rId3"/>
              </a:buBlip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336550" algn="l" defTabSz="914400" rtl="0" eaLnBrk="1" latinLnBrk="0" hangingPunct="1">
              <a:spcBef>
                <a:spcPts val="600"/>
              </a:spcBef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35050" indent="-349250" algn="l" defTabSz="914400" rtl="0" eaLnBrk="1" latinLnBrk="0" hangingPunct="1"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-336550" algn="l" defTabSz="914400" rtl="0" eaLnBrk="1" latinLnBrk="0" hangingPunct="1"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4pPr>
            <a:lvl5pPr marL="1720850" indent="-349250" algn="l" defTabSz="914400" rtl="0" eaLnBrk="1" latinLnBrk="0" hangingPunct="1"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55813" indent="-336550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lang="en-US" sz="1800" kern="1200" dirty="0" smtClean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6pPr>
            <a:lvl7pPr marL="2398713" indent="-336550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lang="en-US" sz="1800" kern="1200" dirty="0" smtClean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43200" indent="-336550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lang="en-US" sz="1800" kern="1200" dirty="0" smtClean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8pPr>
            <a:lvl9pPr marL="3087688" indent="-336550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lang="en-US" sz="1800" kern="1200" dirty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FontTx/>
              <a:buNone/>
            </a:pPr>
            <a:r>
              <a:rPr lang="en-US" sz="3600" b="1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Surprises are usually not good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9F085-EDD8-C44F-B4EB-6E8C23BAE441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5865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381000" y="2513621"/>
            <a:ext cx="3429000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sz="3200" b="1" dirty="0">
                <a:solidFill>
                  <a:srgbClr val="FFC000"/>
                </a:solidFill>
              </a:rPr>
              <a:t>The majority of</a:t>
            </a:r>
            <a:br>
              <a:rPr lang="en-US" sz="3200" b="1" dirty="0">
                <a:solidFill>
                  <a:srgbClr val="FFC000"/>
                </a:solidFill>
              </a:rPr>
            </a:br>
            <a:r>
              <a:rPr lang="en-US" sz="3200" b="1" dirty="0">
                <a:solidFill>
                  <a:srgbClr val="FFC000"/>
                </a:solidFill>
              </a:rPr>
              <a:t>communication</a:t>
            </a:r>
            <a:br>
              <a:rPr lang="en-US" sz="3200" b="1" dirty="0">
                <a:solidFill>
                  <a:srgbClr val="FFC000"/>
                </a:solidFill>
              </a:rPr>
            </a:br>
            <a:r>
              <a:rPr lang="en-US" sz="3200" b="1" dirty="0">
                <a:solidFill>
                  <a:srgbClr val="FFC000"/>
                </a:solidFill>
              </a:rPr>
              <a:t>is nonverbal.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269345" y="1293495"/>
            <a:ext cx="8077200" cy="62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30602" tIns="65302" rIns="130602" bIns="65302"/>
          <a:lstStyle/>
          <a:p>
            <a:pPr algn="l" eaLnBrk="1" hangingPunct="1"/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Did you know?</a:t>
            </a:r>
            <a:endParaRPr lang="en-US" sz="3600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charset="0"/>
            </a:endParaRPr>
          </a:p>
        </p:txBody>
      </p:sp>
      <p:pic>
        <p:nvPicPr>
          <p:cNvPr id="10" name="Picture 9" descr="bigstock-man-and-woman-holding-frames-w-45029542.jpg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92" r="11094"/>
          <a:stretch/>
        </p:blipFill>
        <p:spPr>
          <a:xfrm>
            <a:off x="4240024" y="1149439"/>
            <a:ext cx="4634631" cy="3404347"/>
          </a:xfrm>
          <a:prstGeom prst="rect">
            <a:avLst/>
          </a:prstGeom>
          <a:ln>
            <a:solidFill>
              <a:srgbClr val="FFFFFF"/>
            </a:solidFill>
          </a:ln>
        </p:spPr>
      </p:pic>
      <p:sp>
        <p:nvSpPr>
          <p:cNvPr id="7" name="Title 7">
            <a:extLst>
              <a:ext uri="{FF2B5EF4-FFF2-40B4-BE49-F238E27FC236}">
                <a16:creationId xmlns:a16="http://schemas.microsoft.com/office/drawing/2014/main" id="{39C22CA3-3FF2-4D57-816F-F73D6CA97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345" y="209550"/>
            <a:ext cx="7770813" cy="1072403"/>
          </a:xfrm>
        </p:spPr>
        <p:txBody>
          <a:bodyPr>
            <a:normAutofit/>
          </a:bodyPr>
          <a:lstStyle/>
          <a:p>
            <a:pPr algn="l"/>
            <a:r>
              <a:rPr lang="en-US" sz="4000" b="1" dirty="0">
                <a:solidFill>
                  <a:srgbClr val="FFC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Communication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A1B85-7C5E-084A-8DD6-23F8532FB2F0}" type="slidenum">
              <a:rPr lang="en-US" smtClean="0"/>
              <a:pPr/>
              <a:t>37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112466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/>
          <p:cNvSpPr>
            <a:spLocks noGrp="1"/>
          </p:cNvSpPr>
          <p:nvPr>
            <p:ph sz="quarter" idx="13"/>
          </p:nvPr>
        </p:nvSpPr>
        <p:spPr>
          <a:xfrm>
            <a:off x="269345" y="1962150"/>
            <a:ext cx="3616855" cy="33947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b="1" dirty="0">
                <a:solidFill>
                  <a:srgbClr val="FFC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Good communication </a:t>
            </a:r>
            <a:r>
              <a:rPr lang="en-US" sz="36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36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3600" b="1" dirty="0">
                <a:solidFill>
                  <a:srgbClr val="FFC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is critical.</a:t>
            </a:r>
          </a:p>
        </p:txBody>
      </p:sp>
      <p:graphicFrame>
        <p:nvGraphicFramePr>
          <p:cNvPr id="15" name="Content Placeholder 14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161064558"/>
              </p:ext>
            </p:extLst>
          </p:nvPr>
        </p:nvGraphicFramePr>
        <p:xfrm>
          <a:off x="4419600" y="209550"/>
          <a:ext cx="4724399" cy="484318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9F085-EDD8-C44F-B4EB-6E8C23BAE441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4248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49AE867B-07BA-479C-9BFF-C21711C5C3D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28800" y="0"/>
            <a:ext cx="6971611" cy="5143500"/>
          </a:xfrm>
          <a:prstGeom prst="rect">
            <a:avLst/>
          </a:prstGeom>
        </p:spPr>
      </p:pic>
      <p:sp>
        <p:nvSpPr>
          <p:cNvPr id="12" name="Content Placeholder 12">
            <a:extLst>
              <a:ext uri="{FF2B5EF4-FFF2-40B4-BE49-F238E27FC236}">
                <a16:creationId xmlns:a16="http://schemas.microsoft.com/office/drawing/2014/main" id="{B93F31AE-E98C-4882-A0AF-F64B73740F07}"/>
              </a:ext>
            </a:extLst>
          </p:cNvPr>
          <p:cNvSpPr txBox="1">
            <a:spLocks/>
          </p:cNvSpPr>
          <p:nvPr/>
        </p:nvSpPr>
        <p:spPr>
          <a:xfrm>
            <a:off x="5376333" y="742950"/>
            <a:ext cx="3733800" cy="3657600"/>
          </a:xfr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Tx/>
              <a:buBlip>
                <a:blip r:embed="rId3"/>
              </a:buBlip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336550" algn="l" defTabSz="914400" rtl="0" eaLnBrk="1" latinLnBrk="0" hangingPunct="1">
              <a:spcBef>
                <a:spcPts val="600"/>
              </a:spcBef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35050" indent="-349250" algn="l" defTabSz="914400" rtl="0" eaLnBrk="1" latinLnBrk="0" hangingPunct="1"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-336550" algn="l" defTabSz="914400" rtl="0" eaLnBrk="1" latinLnBrk="0" hangingPunct="1"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4pPr>
            <a:lvl5pPr marL="1720850" indent="-349250" algn="l" defTabSz="914400" rtl="0" eaLnBrk="1" latinLnBrk="0" hangingPunct="1"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55813" indent="-336550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lang="en-US" sz="1800" kern="1200" dirty="0" smtClean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6pPr>
            <a:lvl7pPr marL="2398713" indent="-336550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lang="en-US" sz="1800" kern="1200" dirty="0" smtClean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43200" indent="-336550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lang="en-US" sz="1800" kern="1200" dirty="0" smtClean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8pPr>
            <a:lvl9pPr marL="3087688" indent="-336550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lang="en-US" sz="1800" kern="1200" dirty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FontTx/>
              <a:buNone/>
            </a:pPr>
            <a:r>
              <a:rPr lang="en-US" sz="32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Choose the most effective means </a:t>
            </a:r>
            <a:br>
              <a:rPr lang="en-US" sz="32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32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for the situation</a:t>
            </a:r>
          </a:p>
          <a:p>
            <a:pPr marL="0" indent="0" fontAlgn="auto">
              <a:spcAft>
                <a:spcPts val="0"/>
              </a:spcAft>
              <a:buFontTx/>
              <a:buNone/>
            </a:pPr>
            <a:r>
              <a:rPr lang="en-US" sz="3200" b="1" dirty="0">
                <a:solidFill>
                  <a:srgbClr val="FFC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Email</a:t>
            </a:r>
            <a:br>
              <a:rPr lang="en-US" sz="3200" b="1" dirty="0">
                <a:solidFill>
                  <a:srgbClr val="FFC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3200" b="1" dirty="0">
                <a:solidFill>
                  <a:srgbClr val="FFC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Phone</a:t>
            </a:r>
            <a:br>
              <a:rPr lang="en-US" sz="3200" b="1" dirty="0">
                <a:solidFill>
                  <a:srgbClr val="FFC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3200" b="1" dirty="0">
                <a:solidFill>
                  <a:srgbClr val="FFC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Face-to-Face</a:t>
            </a:r>
            <a:br>
              <a:rPr lang="en-US" sz="3200" b="1" dirty="0">
                <a:solidFill>
                  <a:srgbClr val="FFC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3200" b="1" dirty="0">
                <a:solidFill>
                  <a:srgbClr val="FFC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Formal Reports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9F085-EDD8-C44F-B4EB-6E8C23BAE441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5645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Who are we and why are we talking about this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Ward Fleri</a:t>
            </a:r>
          </a:p>
          <a:p>
            <a:pPr>
              <a:spcBef>
                <a:spcPts val="0"/>
              </a:spcBef>
            </a:pPr>
            <a:r>
              <a:rPr lang="en-US" dirty="0" smtClean="0"/>
              <a:t>PhD in Applied Math from Brown University</a:t>
            </a:r>
          </a:p>
          <a:p>
            <a:pPr>
              <a:spcBef>
                <a:spcPts val="0"/>
              </a:spcBef>
            </a:pPr>
            <a:r>
              <a:rPr lang="en-US" dirty="0" smtClean="0"/>
              <a:t>Photon Research Associates – Scientist, PM, Software Engineering Group Leader</a:t>
            </a:r>
          </a:p>
          <a:p>
            <a:pPr>
              <a:spcBef>
                <a:spcPts val="0"/>
              </a:spcBef>
            </a:pPr>
            <a:r>
              <a:rPr lang="en-US" dirty="0" smtClean="0"/>
              <a:t>Protein Data Bank at UCSD/SDSC – PM</a:t>
            </a:r>
          </a:p>
          <a:p>
            <a:pPr>
              <a:spcBef>
                <a:spcPts val="0"/>
              </a:spcBef>
            </a:pPr>
            <a:r>
              <a:rPr lang="en-US" dirty="0" smtClean="0"/>
              <a:t>Immune Epitope Database at LJ Institute – PM</a:t>
            </a:r>
          </a:p>
          <a:p>
            <a:pPr>
              <a:spcBef>
                <a:spcPts val="0"/>
              </a:spcBef>
            </a:pPr>
            <a:r>
              <a:rPr lang="en-US" dirty="0" smtClean="0"/>
              <a:t>Project Management Professional since 2003</a:t>
            </a:r>
          </a:p>
          <a:p>
            <a:pPr>
              <a:spcBef>
                <a:spcPts val="0"/>
              </a:spcBef>
            </a:pPr>
            <a:r>
              <a:rPr lang="en-US" dirty="0" smtClean="0"/>
              <a:t>Certified Scrum Master since 2016</a:t>
            </a:r>
          </a:p>
          <a:p>
            <a:pPr>
              <a:spcBef>
                <a:spcPts val="0"/>
              </a:spcBef>
            </a:pPr>
            <a:endParaRPr lang="en-US" dirty="0" smtClean="0"/>
          </a:p>
          <a:p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A1B85-7C5E-084A-8DD6-23F8532FB2F0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27629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3">
            <a:extLst>
              <a:ext uri="{FF2B5EF4-FFF2-40B4-BE49-F238E27FC236}">
                <a16:creationId xmlns:a16="http://schemas.microsoft.com/office/drawing/2014/main" id="{98377953-1952-473A-84B1-9F353245F7E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85799" y="1885950"/>
            <a:ext cx="3505200" cy="2571750"/>
          </a:xfrm>
        </p:spPr>
        <p:txBody>
          <a:bodyPr>
            <a:noAutofit/>
          </a:bodyPr>
          <a:lstStyle/>
          <a:p>
            <a:pPr marL="0" indent="0" eaLnBrk="1" hangingPunct="1">
              <a:buNone/>
            </a:pPr>
            <a:r>
              <a:rPr lang="en-US" sz="3600" b="1" dirty="0">
                <a:solidFill>
                  <a:srgbClr val="FFC000"/>
                </a:solidFill>
                <a:effectLst/>
                <a:latin typeface="Arial" charset="0"/>
              </a:rPr>
              <a:t>N </a:t>
            </a:r>
            <a:r>
              <a:rPr lang="en-US" sz="3600" b="1" dirty="0" smtClean="0">
                <a:solidFill>
                  <a:srgbClr val="FFC000"/>
                </a:solidFill>
                <a:effectLst/>
                <a:latin typeface="Arial" charset="0"/>
              </a:rPr>
              <a:t>(N-1</a:t>
            </a:r>
            <a:r>
              <a:rPr lang="en-US" sz="3600" b="1" dirty="0">
                <a:solidFill>
                  <a:srgbClr val="FFC000"/>
                </a:solidFill>
                <a:effectLst/>
                <a:latin typeface="Arial" charset="0"/>
              </a:rPr>
              <a:t>) /2</a:t>
            </a:r>
          </a:p>
          <a:p>
            <a:pPr marL="0" indent="0" eaLnBrk="1" hangingPunct="1">
              <a:buNone/>
            </a:pPr>
            <a:endParaRPr lang="en-US" sz="3600" b="1" dirty="0">
              <a:solidFill>
                <a:srgbClr val="FFC000"/>
              </a:solidFill>
              <a:effectLst/>
              <a:latin typeface="Arial" charset="0"/>
              <a:cs typeface="Arial" panose="020B0604020202020204" pitchFamily="34" charset="0"/>
            </a:endParaRPr>
          </a:p>
          <a:p>
            <a:pPr marL="0" indent="0" eaLnBrk="1" hangingPunct="1">
              <a:buNone/>
            </a:pPr>
            <a:r>
              <a:rPr lang="en-US" sz="3600" b="1" dirty="0">
                <a:solidFill>
                  <a:srgbClr val="FFC000"/>
                </a:solidFill>
                <a:effectLst/>
                <a:latin typeface="Arial" charset="0"/>
                <a:cs typeface="Arial" panose="020B0604020202020204" pitchFamily="34" charset="0"/>
              </a:rPr>
              <a:t>N = # of Stakeholders</a:t>
            </a:r>
            <a:endParaRPr lang="en-US" sz="4000" dirty="0">
              <a:solidFill>
                <a:srgbClr val="FFC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7">
            <a:extLst>
              <a:ext uri="{FF2B5EF4-FFF2-40B4-BE49-F238E27FC236}">
                <a16:creationId xmlns:a16="http://schemas.microsoft.com/office/drawing/2014/main" id="{E0DA90DF-BFD9-4859-ABA0-9C1CA44EAEA2}"/>
              </a:ext>
            </a:extLst>
          </p:cNvPr>
          <p:cNvSpPr txBox="1">
            <a:spLocks/>
          </p:cNvSpPr>
          <p:nvPr/>
        </p:nvSpPr>
        <p:spPr>
          <a:xfrm>
            <a:off x="364862" y="209550"/>
            <a:ext cx="8076406" cy="107240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l" fontAlgn="auto">
              <a:spcAft>
                <a:spcPts val="0"/>
              </a:spcAft>
            </a:pPr>
            <a:r>
              <a:rPr lang="en-US" sz="4000" b="1" dirty="0">
                <a:solidFill>
                  <a:srgbClr val="FFC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Communication Channels Expand Quickly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20C91B5-8595-4473-8BB7-CB29F95B4F30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0467" y="1245970"/>
            <a:ext cx="4221651" cy="3633259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A1B85-7C5E-084A-8DD6-23F8532FB2F0}" type="slidenum">
              <a:rPr lang="en-US" smtClean="0"/>
              <a:pPr/>
              <a:t>40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85665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1E128BD7-2069-4C7B-B852-676C689609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590550"/>
            <a:ext cx="3962400" cy="3962400"/>
          </a:xfrm>
          <a:prstGeom prst="rect">
            <a:avLst/>
          </a:prstGeom>
        </p:spPr>
      </p:pic>
      <p:sp>
        <p:nvSpPr>
          <p:cNvPr id="15" name="Rectangle 3">
            <a:extLst>
              <a:ext uri="{FF2B5EF4-FFF2-40B4-BE49-F238E27FC236}">
                <a16:creationId xmlns:a16="http://schemas.microsoft.com/office/drawing/2014/main" id="{98377953-1952-473A-84B1-9F353245F7E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09880" y="1047750"/>
            <a:ext cx="4267200" cy="2571750"/>
          </a:xfrm>
        </p:spPr>
        <p:txBody>
          <a:bodyPr>
            <a:noAutofit/>
          </a:bodyPr>
          <a:lstStyle/>
          <a:p>
            <a:pPr marL="0" indent="0" algn="ctr" eaLnBrk="1" hangingPunct="1">
              <a:buNone/>
            </a:pPr>
            <a:r>
              <a:rPr lang="en-US" sz="3600" b="1" dirty="0">
                <a:solidFill>
                  <a:srgbClr val="FFC000"/>
                </a:solidFill>
                <a:effectLst/>
                <a:latin typeface="Arial" charset="0"/>
              </a:rPr>
              <a:t>4 Stakeholders?</a:t>
            </a:r>
          </a:p>
          <a:p>
            <a:pPr marL="0" indent="0" algn="ctr" eaLnBrk="1" hangingPunct="1">
              <a:buNone/>
            </a:pPr>
            <a:endParaRPr lang="en-US" sz="3600" b="1" dirty="0">
              <a:solidFill>
                <a:srgbClr val="FFC000"/>
              </a:solidFill>
              <a:effectLst/>
              <a:latin typeface="Arial" charset="0"/>
              <a:cs typeface="Arial" panose="020B0604020202020204" pitchFamily="34" charset="0"/>
            </a:endParaRPr>
          </a:p>
          <a:p>
            <a:pPr marL="0" indent="0" algn="ctr" eaLnBrk="1" hangingPunct="1">
              <a:buNone/>
            </a:pPr>
            <a:r>
              <a:rPr lang="en-US" sz="3600" b="1" dirty="0">
                <a:solidFill>
                  <a:srgbClr val="FFC000"/>
                </a:solidFill>
                <a:effectLst/>
                <a:latin typeface="Arial" charset="0"/>
                <a:cs typeface="Arial" panose="020B0604020202020204" pitchFamily="34" charset="0"/>
              </a:rPr>
              <a:t>4 (4-1) /2 = 6</a:t>
            </a:r>
            <a:endParaRPr lang="en-US" sz="4000" dirty="0">
              <a:solidFill>
                <a:srgbClr val="FFC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A1B85-7C5E-084A-8DD6-23F8532FB2F0}" type="slidenum">
              <a:rPr lang="en-US" smtClean="0"/>
              <a:pPr/>
              <a:t>41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16663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5704584-030A-48D6-84E7-919BF783F1C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00" y="-1695242"/>
            <a:ext cx="5697527" cy="6838742"/>
          </a:xfrm>
          <a:prstGeom prst="rect">
            <a:avLst/>
          </a:prstGeom>
        </p:spPr>
      </p:pic>
      <p:sp>
        <p:nvSpPr>
          <p:cNvPr id="7" name="Rectangle 3">
            <a:extLst>
              <a:ext uri="{FF2B5EF4-FFF2-40B4-BE49-F238E27FC236}">
                <a16:creationId xmlns:a16="http://schemas.microsoft.com/office/drawing/2014/main" id="{2A6372AD-C85C-460C-AD88-C4328CCD27E8}"/>
              </a:ext>
            </a:extLst>
          </p:cNvPr>
          <p:cNvSpPr txBox="1">
            <a:spLocks noChangeArrowheads="1"/>
          </p:cNvSpPr>
          <p:nvPr/>
        </p:nvSpPr>
        <p:spPr>
          <a:xfrm>
            <a:off x="152400" y="895350"/>
            <a:ext cx="4191000" cy="25717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Tx/>
              <a:buBlip>
                <a:blip r:embed="rId5"/>
              </a:buBlip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336550" algn="l" defTabSz="914400" rtl="0" eaLnBrk="1" latinLnBrk="0" hangingPunct="1">
              <a:spcBef>
                <a:spcPts val="600"/>
              </a:spcBef>
              <a:buFontTx/>
              <a:buBlip>
                <a:blip r:embed="rId5"/>
              </a:buBlip>
              <a:defRPr sz="20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35050" indent="-349250" algn="l" defTabSz="914400" rtl="0" eaLnBrk="1" latinLnBrk="0" hangingPunct="1">
              <a:spcBef>
                <a:spcPts val="600"/>
              </a:spcBef>
              <a:buFontTx/>
              <a:buBlip>
                <a:blip r:embed="rId5"/>
              </a:buBlip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-336550" algn="l" defTabSz="914400" rtl="0" eaLnBrk="1" latinLnBrk="0" hangingPunct="1">
              <a:spcBef>
                <a:spcPts val="600"/>
              </a:spcBef>
              <a:buFontTx/>
              <a:buBlip>
                <a:blip r:embed="rId5"/>
              </a:buBlip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4pPr>
            <a:lvl5pPr marL="1720850" indent="-349250" algn="l" defTabSz="914400" rtl="0" eaLnBrk="1" latinLnBrk="0" hangingPunct="1">
              <a:spcBef>
                <a:spcPts val="600"/>
              </a:spcBef>
              <a:buFontTx/>
              <a:buBlip>
                <a:blip r:embed="rId5"/>
              </a:buBlip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55813" indent="-336550" algn="l" defTabSz="914400" rtl="0" eaLnBrk="1" latinLnBrk="0" hangingPunct="1">
              <a:spcBef>
                <a:spcPct val="20000"/>
              </a:spcBef>
              <a:buFontTx/>
              <a:buBlip>
                <a:blip r:embed="rId5"/>
              </a:buBlip>
              <a:defRPr lang="en-US" sz="1800" kern="1200" dirty="0" smtClean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6pPr>
            <a:lvl7pPr marL="2398713" indent="-336550" algn="l" defTabSz="914400" rtl="0" eaLnBrk="1" latinLnBrk="0" hangingPunct="1">
              <a:spcBef>
                <a:spcPct val="20000"/>
              </a:spcBef>
              <a:buFontTx/>
              <a:buBlip>
                <a:blip r:embed="rId5"/>
              </a:buBlip>
              <a:defRPr lang="en-US" sz="1800" kern="1200" dirty="0" smtClean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43200" indent="-336550" algn="l" defTabSz="914400" rtl="0" eaLnBrk="1" latinLnBrk="0" hangingPunct="1">
              <a:spcBef>
                <a:spcPct val="20000"/>
              </a:spcBef>
              <a:buFontTx/>
              <a:buBlip>
                <a:blip r:embed="rId5"/>
              </a:buBlip>
              <a:defRPr lang="en-US" sz="1800" kern="1200" dirty="0" smtClean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8pPr>
            <a:lvl9pPr marL="3087688" indent="-336550" algn="l" defTabSz="914400" rtl="0" eaLnBrk="1" latinLnBrk="0" hangingPunct="1">
              <a:spcBef>
                <a:spcPct val="20000"/>
              </a:spcBef>
              <a:buFontTx/>
              <a:buBlip>
                <a:blip r:embed="rId5"/>
              </a:buBlip>
              <a:defRPr lang="en-US" sz="1800" kern="1200" dirty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Aft>
                <a:spcPts val="0"/>
              </a:spcAft>
              <a:buFontTx/>
              <a:buNone/>
            </a:pPr>
            <a:r>
              <a:rPr lang="en-US" sz="4000" b="1" dirty="0">
                <a:solidFill>
                  <a:srgbClr val="FFC000"/>
                </a:solidFill>
                <a:effectLst/>
                <a:latin typeface="Arial" charset="0"/>
              </a:rPr>
              <a:t>10 </a:t>
            </a:r>
            <a:br>
              <a:rPr lang="en-US" sz="4000" b="1" dirty="0">
                <a:solidFill>
                  <a:srgbClr val="FFC000"/>
                </a:solidFill>
                <a:effectLst/>
                <a:latin typeface="Arial" charset="0"/>
              </a:rPr>
            </a:br>
            <a:r>
              <a:rPr lang="en-US" sz="4000" b="1" dirty="0">
                <a:solidFill>
                  <a:srgbClr val="FFC000"/>
                </a:solidFill>
                <a:effectLst/>
                <a:latin typeface="Arial" charset="0"/>
              </a:rPr>
              <a:t>Stakeholders?</a:t>
            </a:r>
          </a:p>
          <a:p>
            <a:pPr marL="0" indent="0" algn="ctr" fontAlgn="auto">
              <a:spcAft>
                <a:spcPts val="0"/>
              </a:spcAft>
              <a:buFontTx/>
              <a:buNone/>
            </a:pPr>
            <a:endParaRPr lang="en-US" sz="4000" b="1" dirty="0">
              <a:solidFill>
                <a:srgbClr val="FFC000"/>
              </a:solidFill>
              <a:effectLst/>
              <a:latin typeface="Arial" charset="0"/>
              <a:cs typeface="Arial" panose="020B0604020202020204" pitchFamily="34" charset="0"/>
            </a:endParaRPr>
          </a:p>
          <a:p>
            <a:pPr marL="0" indent="0" algn="ctr" fontAlgn="auto">
              <a:spcAft>
                <a:spcPts val="0"/>
              </a:spcAft>
              <a:buFontTx/>
              <a:buNone/>
            </a:pPr>
            <a:r>
              <a:rPr lang="en-US" sz="4000" b="1" dirty="0">
                <a:solidFill>
                  <a:srgbClr val="FFC000"/>
                </a:solidFill>
                <a:effectLst/>
                <a:latin typeface="Arial" charset="0"/>
                <a:cs typeface="Arial" panose="020B0604020202020204" pitchFamily="34" charset="0"/>
              </a:rPr>
              <a:t>10 (10-1) /2 = 45</a:t>
            </a:r>
            <a:endParaRPr lang="en-US" sz="4400" dirty="0">
              <a:solidFill>
                <a:srgbClr val="FFC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A1B85-7C5E-084A-8DD6-23F8532FB2F0}" type="slidenum">
              <a:rPr lang="en-US" smtClean="0"/>
              <a:pPr/>
              <a:t>42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92492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/>
              <a:t>TaskJuggler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Visualization</a:t>
            </a:r>
          </a:p>
          <a:p>
            <a:r>
              <a:rPr lang="en-US" dirty="0" smtClean="0"/>
              <a:t>Reporting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A1B85-7C5E-084A-8DD6-23F8532FB2F0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77083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86943" y="90769"/>
            <a:ext cx="4376057" cy="1072403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Project Closeout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86943" y="1401857"/>
            <a:ext cx="4376057" cy="3303493"/>
          </a:xfrm>
        </p:spPr>
        <p:txBody>
          <a:bodyPr/>
          <a:lstStyle/>
          <a:p>
            <a:r>
              <a:rPr lang="en-US" dirty="0" smtClean="0"/>
              <a:t>Make final contractual deliverables (e.g. code, reports)</a:t>
            </a:r>
          </a:p>
          <a:p>
            <a:r>
              <a:rPr lang="en-US" dirty="0" smtClean="0"/>
              <a:t>Finalize financials (vendors, subcontractors, invoices)</a:t>
            </a:r>
          </a:p>
          <a:p>
            <a:r>
              <a:rPr lang="en-US" dirty="0" smtClean="0"/>
              <a:t>Archive all artifacts</a:t>
            </a:r>
          </a:p>
          <a:p>
            <a:r>
              <a:rPr lang="en-US" dirty="0" smtClean="0"/>
              <a:t>Meet with team for “Lessons Learned”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A1B85-7C5E-084A-8DD6-23F8532FB2F0}" type="slidenum">
              <a:rPr lang="en-US" smtClean="0"/>
              <a:pPr/>
              <a:t>44</a:t>
            </a:fld>
            <a:endParaRPr lang="en-US" dirty="0"/>
          </a:p>
        </p:txBody>
      </p:sp>
      <p:pic>
        <p:nvPicPr>
          <p:cNvPr id="3074" name="Picture 2" descr="Image result for archives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4" r="28036" b="-714"/>
          <a:stretch/>
        </p:blipFill>
        <p:spPr bwMode="auto">
          <a:xfrm>
            <a:off x="1" y="348147"/>
            <a:ext cx="4267200" cy="4447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732775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5422" y="514350"/>
            <a:ext cx="5029978" cy="1524000"/>
          </a:xfrm>
        </p:spPr>
        <p:txBody>
          <a:bodyPr>
            <a:noAutofit/>
          </a:bodyPr>
          <a:lstStyle/>
          <a:p>
            <a:r>
              <a:rPr lang="en-US" sz="3600" b="1" dirty="0" smtClean="0">
                <a:solidFill>
                  <a:srgbClr val="FFC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Learn </a:t>
            </a:r>
            <a:r>
              <a:rPr lang="en-US" sz="3600" b="1" dirty="0">
                <a:solidFill>
                  <a:srgbClr val="FFC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from Your </a:t>
            </a:r>
            <a:br>
              <a:rPr lang="en-US" sz="3600" b="1" dirty="0">
                <a:solidFill>
                  <a:srgbClr val="FFC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3600" b="1" dirty="0">
                <a:solidFill>
                  <a:srgbClr val="FFC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Successes and Failures</a:t>
            </a:r>
            <a:endParaRPr lang="en-US" sz="4000" b="1" dirty="0">
              <a:solidFill>
                <a:srgbClr val="FFC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Content Placeholder 12">
            <a:extLst>
              <a:ext uri="{FF2B5EF4-FFF2-40B4-BE49-F238E27FC236}">
                <a16:creationId xmlns:a16="http://schemas.microsoft.com/office/drawing/2014/main" id="{6D339F74-572B-4790-AC78-5C820BFA181B}"/>
              </a:ext>
            </a:extLst>
          </p:cNvPr>
          <p:cNvSpPr txBox="1">
            <a:spLocks/>
          </p:cNvSpPr>
          <p:nvPr/>
        </p:nvSpPr>
        <p:spPr>
          <a:xfrm>
            <a:off x="4191000" y="2724150"/>
            <a:ext cx="4573588" cy="3394710"/>
          </a:xfr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Tx/>
              <a:buBlip>
                <a:blip r:embed="rId2"/>
              </a:buBlip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336550" algn="l" defTabSz="914400" rtl="0" eaLnBrk="1" latinLnBrk="0" hangingPunct="1">
              <a:spcBef>
                <a:spcPts val="600"/>
              </a:spcBef>
              <a:buFontTx/>
              <a:buBlip>
                <a:blip r:embed="rId2"/>
              </a:buBlip>
              <a:defRPr sz="20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35050" indent="-349250" algn="l" defTabSz="914400" rtl="0" eaLnBrk="1" latinLnBrk="0" hangingPunct="1"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-336550" algn="l" defTabSz="914400" rtl="0" eaLnBrk="1" latinLnBrk="0" hangingPunct="1"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4pPr>
            <a:lvl5pPr marL="1720850" indent="-349250" algn="l" defTabSz="914400" rtl="0" eaLnBrk="1" latinLnBrk="0" hangingPunct="1"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55813" indent="-33655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lang="en-US" sz="1800" kern="1200" dirty="0" smtClean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6pPr>
            <a:lvl7pPr marL="2398713" indent="-33655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lang="en-US" sz="1800" kern="1200" dirty="0" smtClean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43200" indent="-33655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lang="en-US" sz="1800" kern="1200" dirty="0" smtClean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8pPr>
            <a:lvl9pPr marL="3087688" indent="-33655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lang="en-US" sz="1800" kern="1200" dirty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FontTx/>
              <a:buNone/>
            </a:pPr>
            <a:r>
              <a:rPr lang="en-US" sz="32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If you want to succeed, double your failure rate.</a:t>
            </a:r>
          </a:p>
          <a:p>
            <a:pPr marL="0" indent="0" algn="r" fontAlgn="auto">
              <a:spcAft>
                <a:spcPts val="0"/>
              </a:spcAft>
              <a:buFontTx/>
              <a:buNone/>
            </a:pPr>
            <a:r>
              <a:rPr lang="en-US" sz="28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Thomas Watson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1C51642-FE23-48F7-9DBB-8E2DFD3B1AD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71600" y="0"/>
            <a:ext cx="5290889" cy="51435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A1B85-7C5E-084A-8DD6-23F8532FB2F0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571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67200" y="90769"/>
            <a:ext cx="4189416" cy="1072403"/>
          </a:xfrm>
        </p:spPr>
        <p:txBody>
          <a:bodyPr>
            <a:normAutofit fontScale="90000"/>
          </a:bodyPr>
          <a:lstStyle/>
          <a:p>
            <a:r>
              <a:rPr lang="en-US" sz="4000" b="1" dirty="0">
                <a:solidFill>
                  <a:srgbClr val="FFC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Career Implications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E9ABE9-ADE8-4033-8460-B8423D80F4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748618" y="-323850"/>
            <a:ext cx="10248900" cy="6832600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CABE558-B9E5-4247-84B4-B55FB3440418}"/>
              </a:ext>
            </a:extLst>
          </p:cNvPr>
          <p:cNvSpPr txBox="1">
            <a:spLocks/>
          </p:cNvSpPr>
          <p:nvPr/>
        </p:nvSpPr>
        <p:spPr>
          <a:xfrm>
            <a:off x="4500282" y="1352550"/>
            <a:ext cx="4724400" cy="39481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Tx/>
              <a:buBlip>
                <a:blip r:embed="rId3"/>
              </a:buBlip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336550" algn="l" defTabSz="914400" rtl="0" eaLnBrk="1" latinLnBrk="0" hangingPunct="1">
              <a:spcBef>
                <a:spcPts val="600"/>
              </a:spcBef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35050" indent="-349250" algn="l" defTabSz="914400" rtl="0" eaLnBrk="1" latinLnBrk="0" hangingPunct="1"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-336550" algn="l" defTabSz="914400" rtl="0" eaLnBrk="1" latinLnBrk="0" hangingPunct="1"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4pPr>
            <a:lvl5pPr marL="1720850" indent="-349250" algn="l" defTabSz="914400" rtl="0" eaLnBrk="1" latinLnBrk="0" hangingPunct="1"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55813" indent="-336550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lang="en-US" sz="1800" kern="1200" dirty="0" smtClean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6pPr>
            <a:lvl7pPr marL="2398713" indent="-336550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lang="en-US" sz="1800" kern="1200" dirty="0" smtClean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43200" indent="-336550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lang="en-US" sz="1800" kern="1200" dirty="0" smtClean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8pPr>
            <a:lvl9pPr marL="3087688" indent="-336550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lang="en-US" sz="1800" kern="1200" dirty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More effective use of time &amp; resources</a:t>
            </a:r>
          </a:p>
          <a:p>
            <a:pPr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Opportunity to develop leadership &amp; management skills</a:t>
            </a:r>
          </a:p>
          <a:p>
            <a:pPr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Critical skills to have </a:t>
            </a:r>
            <a:br>
              <a:rPr lang="en-US" sz="28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8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as a PI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A1B85-7C5E-084A-8DD6-23F8532FB2F0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9805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4018650-4B5E-41C7-AD2A-6AEEB5A8985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60707" cy="7470530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FCD227F-5566-46B2-AD8D-DEB58A5A1B96}"/>
              </a:ext>
            </a:extLst>
          </p:cNvPr>
          <p:cNvSpPr txBox="1">
            <a:spLocks/>
          </p:cNvSpPr>
          <p:nvPr/>
        </p:nvSpPr>
        <p:spPr>
          <a:xfrm>
            <a:off x="3048000" y="590550"/>
            <a:ext cx="5638800" cy="47053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Tx/>
              <a:buBlip>
                <a:blip r:embed="rId3"/>
              </a:buBlip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336550" algn="l" defTabSz="914400" rtl="0" eaLnBrk="1" latinLnBrk="0" hangingPunct="1">
              <a:spcBef>
                <a:spcPts val="600"/>
              </a:spcBef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35050" indent="-349250" algn="l" defTabSz="914400" rtl="0" eaLnBrk="1" latinLnBrk="0" hangingPunct="1"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-336550" algn="l" defTabSz="914400" rtl="0" eaLnBrk="1" latinLnBrk="0" hangingPunct="1"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4pPr>
            <a:lvl5pPr marL="1720850" indent="-349250" algn="l" defTabSz="914400" rtl="0" eaLnBrk="1" latinLnBrk="0" hangingPunct="1"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55813" indent="-336550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lang="en-US" sz="1800" kern="1200" dirty="0" smtClean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6pPr>
            <a:lvl7pPr marL="2398713" indent="-336550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lang="en-US" sz="1800" kern="1200" dirty="0" smtClean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43200" indent="-336550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lang="en-US" sz="1800" kern="1200" dirty="0" smtClean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8pPr>
            <a:lvl9pPr marL="3087688" indent="-336550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lang="en-US" sz="1800" kern="1200" dirty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Alternative career path </a:t>
            </a:r>
            <a:br>
              <a:rPr lang="en-US" sz="3200" b="1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3200" b="1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to traditional PI </a:t>
            </a:r>
            <a:br>
              <a:rPr lang="en-US" sz="3200" b="1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3200" b="1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research trajectory</a:t>
            </a:r>
          </a:p>
          <a:p>
            <a:pPr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Sought-after skills in </a:t>
            </a:r>
            <a:r>
              <a:rPr lang="en-US" sz="3200" b="1" dirty="0" smtClean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science, engineering, and software organizations</a:t>
            </a:r>
            <a:endParaRPr lang="en-US" sz="3200" b="1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Expanded domain flexibility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A1B85-7C5E-084A-8DD6-23F8532FB2F0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1977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228F361-69AA-42F7-B9AC-95AC751057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400" y="-1162050"/>
            <a:ext cx="9906000" cy="691344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584F34-2E29-C047-A123-58B95DEF1AD2}" type="slidenum">
              <a:rPr lang="en-US" smtClean="0"/>
              <a:pPr/>
              <a:t>48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3066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Who are we and why are we talking about this?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Karl Benedict</a:t>
            </a:r>
          </a:p>
          <a:p>
            <a:pPr>
              <a:spcBef>
                <a:spcPts val="0"/>
              </a:spcBef>
            </a:pPr>
            <a:r>
              <a:rPr lang="en-US" dirty="0"/>
              <a:t>PhD in Anthropology from the University of New Mexico</a:t>
            </a:r>
          </a:p>
          <a:p>
            <a:pPr>
              <a:spcBef>
                <a:spcPts val="0"/>
              </a:spcBef>
            </a:pPr>
            <a:r>
              <a:rPr lang="en-US" dirty="0"/>
              <a:t>Director of Research Data Services, UNM Libraries</a:t>
            </a:r>
          </a:p>
          <a:p>
            <a:pPr>
              <a:spcBef>
                <a:spcPts val="0"/>
              </a:spcBef>
            </a:pPr>
            <a:r>
              <a:rPr lang="en-US" dirty="0"/>
              <a:t>Former Director  and Research Scientist, Earth Data </a:t>
            </a:r>
            <a:r>
              <a:rPr lang="en-US"/>
              <a:t>Analysis Center, UNM</a:t>
            </a:r>
            <a:endParaRPr lang="en-US" dirty="0"/>
          </a:p>
          <a:p>
            <a:pPr>
              <a:spcBef>
                <a:spcPts val="0"/>
              </a:spcBef>
            </a:pPr>
            <a:r>
              <a:rPr lang="en-US" dirty="0"/>
              <a:t>Cyberinfrastructure Lead/ Co-I for multiple large-scale, multi-year NSF and NASA funded projects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A1B85-7C5E-084A-8DD6-23F8532FB2F0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45889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3"/>
          <p:cNvSpPr>
            <a:spLocks noGrp="1" noChangeArrowheads="1"/>
          </p:cNvSpPr>
          <p:nvPr>
            <p:ph/>
          </p:nvPr>
        </p:nvSpPr>
        <p:spPr>
          <a:xfrm>
            <a:off x="5257800" y="514350"/>
            <a:ext cx="7772400" cy="4114800"/>
          </a:xfrm>
        </p:spPr>
        <p:txBody>
          <a:bodyPr/>
          <a:lstStyle/>
          <a:p>
            <a:pPr lvl="1" eaLnBrk="1" hangingPunct="1">
              <a:lnSpc>
                <a:spcPct val="90000"/>
              </a:lnSpc>
              <a:spcBef>
                <a:spcPct val="0"/>
              </a:spcBef>
              <a:buFont typeface="Arial" charset="0"/>
              <a:buChar char="•"/>
            </a:pPr>
            <a:endParaRPr lang="en-US" sz="3000" b="1" dirty="0">
              <a:solidFill>
                <a:srgbClr val="1861B0"/>
              </a:solidFill>
              <a:latin typeface="Arial" charset="0"/>
            </a:endParaRPr>
          </a:p>
          <a:p>
            <a:pPr lvl="1" eaLnBrk="1" hangingPunct="1">
              <a:lnSpc>
                <a:spcPct val="90000"/>
              </a:lnSpc>
              <a:spcBef>
                <a:spcPct val="0"/>
              </a:spcBef>
              <a:buFont typeface="Arial" charset="0"/>
              <a:buChar char="•"/>
            </a:pPr>
            <a:endParaRPr lang="en-US" sz="3000" b="1" i="1" dirty="0">
              <a:solidFill>
                <a:srgbClr val="1861B0"/>
              </a:solidFill>
              <a:latin typeface="Arial" charset="0"/>
            </a:endParaRPr>
          </a:p>
          <a:p>
            <a:pPr lvl="1" eaLnBrk="1" hangingPunct="1">
              <a:lnSpc>
                <a:spcPct val="90000"/>
              </a:lnSpc>
              <a:spcBef>
                <a:spcPct val="0"/>
              </a:spcBef>
              <a:buFont typeface="Arial" charset="0"/>
              <a:buChar char="•"/>
            </a:pPr>
            <a:endParaRPr lang="en-US" sz="3000" b="1" i="1" dirty="0">
              <a:solidFill>
                <a:srgbClr val="1861B0"/>
              </a:solidFill>
              <a:latin typeface="Arial" charset="0"/>
            </a:endParaRPr>
          </a:p>
          <a:p>
            <a:pPr eaLnBrk="1" hangingPunct="1">
              <a:lnSpc>
                <a:spcPct val="90000"/>
              </a:lnSpc>
              <a:spcBef>
                <a:spcPct val="0"/>
              </a:spcBef>
            </a:pPr>
            <a:endParaRPr lang="en-US" sz="3000" b="1" dirty="0">
              <a:solidFill>
                <a:srgbClr val="1861B0"/>
              </a:solidFill>
              <a:latin typeface="Arial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935051-F6C9-47A7-8AA2-EA4FD8CAA186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90898" y="0"/>
            <a:ext cx="7772400" cy="51816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F3418C29-0A2D-484D-8945-DEEDA399FAB1}"/>
              </a:ext>
            </a:extLst>
          </p:cNvPr>
          <p:cNvSpPr txBox="1">
            <a:spLocks/>
          </p:cNvSpPr>
          <p:nvPr/>
        </p:nvSpPr>
        <p:spPr>
          <a:xfrm>
            <a:off x="5715000" y="209550"/>
            <a:ext cx="3200400" cy="5181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Tx/>
              <a:buBlip>
                <a:blip r:embed="rId5"/>
              </a:buBlip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336550" algn="l" defTabSz="914400" rtl="0" eaLnBrk="1" latinLnBrk="0" hangingPunct="1">
              <a:spcBef>
                <a:spcPts val="600"/>
              </a:spcBef>
              <a:buFontTx/>
              <a:buBlip>
                <a:blip r:embed="rId5"/>
              </a:buBlip>
              <a:defRPr sz="20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35050" indent="-349250" algn="l" defTabSz="914400" rtl="0" eaLnBrk="1" latinLnBrk="0" hangingPunct="1">
              <a:spcBef>
                <a:spcPts val="600"/>
              </a:spcBef>
              <a:buFontTx/>
              <a:buBlip>
                <a:blip r:embed="rId5"/>
              </a:buBlip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-336550" algn="l" defTabSz="914400" rtl="0" eaLnBrk="1" latinLnBrk="0" hangingPunct="1">
              <a:spcBef>
                <a:spcPts val="600"/>
              </a:spcBef>
              <a:buFontTx/>
              <a:buBlip>
                <a:blip r:embed="rId5"/>
              </a:buBlip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4pPr>
            <a:lvl5pPr marL="1720850" indent="-349250" algn="l" defTabSz="914400" rtl="0" eaLnBrk="1" latinLnBrk="0" hangingPunct="1">
              <a:spcBef>
                <a:spcPts val="600"/>
              </a:spcBef>
              <a:buFontTx/>
              <a:buBlip>
                <a:blip r:embed="rId5"/>
              </a:buBlip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55813" indent="-336550" algn="l" defTabSz="914400" rtl="0" eaLnBrk="1" latinLnBrk="0" hangingPunct="1">
              <a:spcBef>
                <a:spcPct val="20000"/>
              </a:spcBef>
              <a:buFontTx/>
              <a:buBlip>
                <a:blip r:embed="rId5"/>
              </a:buBlip>
              <a:defRPr lang="en-US" sz="1800" kern="1200" dirty="0" smtClean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6pPr>
            <a:lvl7pPr marL="2398713" indent="-336550" algn="l" defTabSz="914400" rtl="0" eaLnBrk="1" latinLnBrk="0" hangingPunct="1">
              <a:spcBef>
                <a:spcPct val="20000"/>
              </a:spcBef>
              <a:buFontTx/>
              <a:buBlip>
                <a:blip r:embed="rId5"/>
              </a:buBlip>
              <a:defRPr lang="en-US" sz="1800" kern="1200" dirty="0" smtClean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43200" indent="-336550" algn="l" defTabSz="914400" rtl="0" eaLnBrk="1" latinLnBrk="0" hangingPunct="1">
              <a:spcBef>
                <a:spcPct val="20000"/>
              </a:spcBef>
              <a:buFontTx/>
              <a:buBlip>
                <a:blip r:embed="rId5"/>
              </a:buBlip>
              <a:defRPr lang="en-US" sz="1800" kern="1200" dirty="0" smtClean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8pPr>
            <a:lvl9pPr marL="3087688" indent="-336550" algn="l" defTabSz="914400" rtl="0" eaLnBrk="1" latinLnBrk="0" hangingPunct="1">
              <a:spcBef>
                <a:spcPct val="20000"/>
              </a:spcBef>
              <a:buFontTx/>
              <a:buBlip>
                <a:blip r:embed="rId5"/>
              </a:buBlip>
              <a:defRPr lang="en-US" sz="1800" kern="1200" dirty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None/>
            </a:pPr>
            <a:r>
              <a:rPr lang="en-US" sz="36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Why Knowing </a:t>
            </a:r>
            <a:r>
              <a:rPr lang="en-US" sz="3600" b="1" dirty="0">
                <a:solidFill>
                  <a:srgbClr val="FFC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3600" b="1" dirty="0">
                <a:solidFill>
                  <a:srgbClr val="FFC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3600" b="1" dirty="0">
                <a:solidFill>
                  <a:srgbClr val="FFC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Project Management </a:t>
            </a:r>
            <a:br>
              <a:rPr lang="en-US" sz="3600" b="1" dirty="0">
                <a:solidFill>
                  <a:srgbClr val="FFC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36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Makes Sense </a:t>
            </a:r>
            <a:br>
              <a:rPr lang="en-US" sz="36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36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No Matter </a:t>
            </a:r>
            <a:br>
              <a:rPr lang="en-US" sz="36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36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What Career You Choose</a:t>
            </a:r>
            <a:br>
              <a:rPr lang="en-US" sz="36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2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584F34-2E29-C047-A123-58B95DEF1AD2}" type="slidenum">
              <a:rPr lang="en-US" smtClean="0"/>
              <a:pPr/>
              <a:t>6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0327007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Importance of Project Management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34" name="Picture 10" descr="Image result for nasa logo pn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1957705"/>
            <a:ext cx="1796142" cy="1486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Image result for nsf logo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7059" y="1200150"/>
            <a:ext cx="1728141" cy="1737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52400" y="1401857"/>
            <a:ext cx="5559425" cy="3303493"/>
          </a:xfrm>
        </p:spPr>
        <p:txBody>
          <a:bodyPr>
            <a:noAutofit/>
          </a:bodyPr>
          <a:lstStyle/>
          <a:p>
            <a:pPr>
              <a:spcBef>
                <a:spcPts val="600"/>
              </a:spcBef>
            </a:pPr>
            <a:r>
              <a:rPr lang="en-US" dirty="0" smtClean="0"/>
              <a:t>You are already involved in projects</a:t>
            </a:r>
          </a:p>
          <a:p>
            <a:pPr>
              <a:spcBef>
                <a:spcPts val="600"/>
              </a:spcBef>
            </a:pPr>
            <a:r>
              <a:rPr lang="en-US" dirty="0" smtClean="0"/>
              <a:t>Writing proposals</a:t>
            </a:r>
            <a:endParaRPr lang="en-US" dirty="0" smtClean="0"/>
          </a:p>
          <a:p>
            <a:pPr>
              <a:spcBef>
                <a:spcPts val="600"/>
              </a:spcBef>
            </a:pPr>
            <a:r>
              <a:rPr lang="en-US" dirty="0" smtClean="0"/>
              <a:t>Organizing awards</a:t>
            </a:r>
          </a:p>
          <a:p>
            <a:pPr>
              <a:spcBef>
                <a:spcPts val="600"/>
              </a:spcBef>
            </a:pPr>
            <a:r>
              <a:rPr lang="en-US" dirty="0" smtClean="0"/>
              <a:t>Communicating among team members, subcontractors, your boss</a:t>
            </a:r>
          </a:p>
          <a:p>
            <a:pPr>
              <a:spcBef>
                <a:spcPts val="600"/>
              </a:spcBef>
            </a:pPr>
            <a:r>
              <a:rPr lang="en-US" dirty="0" smtClean="0"/>
              <a:t>Achieving results on time and within </a:t>
            </a:r>
            <a:r>
              <a:rPr lang="en-US" dirty="0" smtClean="0"/>
              <a:t>budget</a:t>
            </a:r>
          </a:p>
          <a:p>
            <a:pPr>
              <a:spcBef>
                <a:spcPts val="600"/>
              </a:spcBef>
            </a:pPr>
            <a:r>
              <a:rPr lang="en-US" dirty="0" smtClean="0"/>
              <a:t>Developing leadership skills</a:t>
            </a:r>
            <a:endParaRPr lang="en-US" dirty="0" smtClean="0"/>
          </a:p>
        </p:txBody>
      </p:sp>
      <p:pic>
        <p:nvPicPr>
          <p:cNvPr id="1040" name="Picture 16" descr="Image result for usgs logo pn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1825" y="3444568"/>
            <a:ext cx="3355975" cy="1342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A1B85-7C5E-084A-8DD6-23F8532FB2F0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68837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1097280" y="1239715"/>
            <a:ext cx="7315200" cy="114300"/>
          </a:xfrm>
          <a:prstGeom prst="roundRect">
            <a:avLst/>
          </a:prstGeom>
          <a:gradFill>
            <a:gsLst>
              <a:gs pos="32000">
                <a:srgbClr val="1195D7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17460000" scaled="0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228600"/>
            <a:ext cx="6858000" cy="1143000"/>
          </a:xfrm>
          <a:noFill/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3200" b="1" dirty="0">
                <a:solidFill>
                  <a:srgbClr val="FFC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itchFamily="34" charset="0"/>
                <a:cs typeface="Arial" pitchFamily="34" charset="0"/>
              </a:rPr>
              <a:t>Top 10 Skills Employers Seek in 20-Something Employees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85800" y="1581150"/>
            <a:ext cx="7315200" cy="3453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  <a:buClr>
                <a:schemeClr val="bg2">
                  <a:lumMod val="60000"/>
                  <a:lumOff val="40000"/>
                </a:schemeClr>
              </a:buClr>
            </a:pPr>
            <a:r>
              <a:rPr lang="en-US" sz="2800" b="1" dirty="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/>
                <a:cs typeface="Arial"/>
              </a:rPr>
              <a:t>Ability to:</a:t>
            </a:r>
          </a:p>
          <a:p>
            <a:pPr marL="457200" indent="-457200" algn="l">
              <a:lnSpc>
                <a:spcPct val="13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/>
                <a:cs typeface="Arial"/>
              </a:rPr>
              <a:t>Work in a Team</a:t>
            </a:r>
          </a:p>
          <a:p>
            <a:pPr marL="457200" indent="-457200" algn="l">
              <a:lnSpc>
                <a:spcPct val="13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/>
                <a:cs typeface="Arial"/>
              </a:rPr>
              <a:t>Make Decisions &amp; Solve Problems</a:t>
            </a:r>
          </a:p>
          <a:p>
            <a:pPr marL="457200" indent="-457200" algn="l">
              <a:lnSpc>
                <a:spcPct val="13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/>
                <a:cs typeface="Arial"/>
              </a:rPr>
              <a:t>Plan, Organize &amp; Prioritize Work</a:t>
            </a:r>
          </a:p>
          <a:p>
            <a:pPr marL="457200" indent="-457200" algn="l">
              <a:lnSpc>
                <a:spcPct val="13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/>
                <a:cs typeface="Arial"/>
              </a:rPr>
              <a:t>Communicate Verbally </a:t>
            </a:r>
          </a:p>
          <a:p>
            <a:pPr marL="457200" indent="-457200" algn="l">
              <a:lnSpc>
                <a:spcPct val="13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/>
                <a:cs typeface="Arial"/>
              </a:rPr>
              <a:t>Obtain &amp; Process Information</a:t>
            </a:r>
          </a:p>
        </p:txBody>
      </p:sp>
      <p:sp>
        <p:nvSpPr>
          <p:cNvPr id="5" name="Rectangle 4"/>
          <p:cNvSpPr/>
          <p:nvPr/>
        </p:nvSpPr>
        <p:spPr>
          <a:xfrm>
            <a:off x="5691554" y="4268569"/>
            <a:ext cx="3429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altLang="en-US" sz="1800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Forbes</a:t>
            </a:r>
          </a:p>
          <a:p>
            <a:pPr algn="r"/>
            <a:r>
              <a:rPr lang="en-US" altLang="en-US" sz="1800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October  2013</a:t>
            </a:r>
            <a:endParaRPr lang="en-US" altLang="en-US" sz="1500" b="1" dirty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A1B85-7C5E-084A-8DD6-23F8532FB2F0}" type="slidenum">
              <a:rPr lang="en-US" smtClean="0"/>
              <a:pPr/>
              <a:t>8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15643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14636E2-EBED-4203-9449-0A5B2A203E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2887" y="-10583"/>
            <a:ext cx="9425354" cy="601946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891E56B-BC72-4898-AD78-76BFC42DB0CA}"/>
              </a:ext>
            </a:extLst>
          </p:cNvPr>
          <p:cNvSpPr txBox="1"/>
          <p:nvPr/>
        </p:nvSpPr>
        <p:spPr>
          <a:xfrm>
            <a:off x="97367" y="285750"/>
            <a:ext cx="5257800" cy="5075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bg1"/>
                </a:solidFill>
                <a:latin typeface="Arial"/>
                <a:cs typeface="Arial"/>
              </a:rPr>
              <a:t>Analyze Quantitative Data</a:t>
            </a:r>
          </a:p>
          <a:p>
            <a:pPr marL="457200" indent="-457200" algn="l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bg1"/>
                </a:solidFill>
                <a:latin typeface="Arial"/>
                <a:cs typeface="Arial"/>
              </a:rPr>
              <a:t>Technical Knowledge </a:t>
            </a:r>
            <a:br>
              <a:rPr lang="en-US" sz="2800" b="1" dirty="0">
                <a:solidFill>
                  <a:schemeClr val="bg1"/>
                </a:solidFill>
                <a:latin typeface="Arial"/>
                <a:cs typeface="Arial"/>
              </a:rPr>
            </a:br>
            <a:r>
              <a:rPr lang="en-US" sz="2800" b="1" dirty="0">
                <a:solidFill>
                  <a:schemeClr val="bg1"/>
                </a:solidFill>
                <a:latin typeface="Arial"/>
                <a:cs typeface="Arial"/>
              </a:rPr>
              <a:t>in Job</a:t>
            </a:r>
          </a:p>
          <a:p>
            <a:pPr marL="457200" indent="-457200" algn="l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bg1"/>
                </a:solidFill>
                <a:latin typeface="Arial"/>
                <a:cs typeface="Arial"/>
              </a:rPr>
              <a:t>Proficiency with Computer Software</a:t>
            </a:r>
          </a:p>
          <a:p>
            <a:pPr marL="457200" indent="-457200" algn="l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bg1"/>
                </a:solidFill>
                <a:latin typeface="Arial"/>
                <a:cs typeface="Arial"/>
              </a:rPr>
              <a:t>Create/Edit </a:t>
            </a:r>
            <a:br>
              <a:rPr lang="en-US" sz="2800" b="1" dirty="0">
                <a:solidFill>
                  <a:schemeClr val="bg1"/>
                </a:solidFill>
                <a:latin typeface="Arial"/>
                <a:cs typeface="Arial"/>
              </a:rPr>
            </a:br>
            <a:r>
              <a:rPr lang="en-US" sz="2800" b="1" dirty="0">
                <a:solidFill>
                  <a:schemeClr val="bg1"/>
                </a:solidFill>
                <a:latin typeface="Arial"/>
                <a:cs typeface="Arial"/>
              </a:rPr>
              <a:t>Written Reports</a:t>
            </a:r>
          </a:p>
          <a:p>
            <a:pPr marL="457200" indent="-457200" algn="l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bg1"/>
                </a:solidFill>
                <a:latin typeface="Arial"/>
                <a:cs typeface="Arial"/>
              </a:rPr>
              <a:t>Sell &amp; Influence Others</a:t>
            </a:r>
          </a:p>
          <a:p>
            <a:pPr algn="l">
              <a:lnSpc>
                <a:spcPct val="130000"/>
              </a:lnSpc>
              <a:buClr>
                <a:schemeClr val="bg2">
                  <a:lumMod val="60000"/>
                  <a:lumOff val="40000"/>
                </a:schemeClr>
              </a:buClr>
            </a:pPr>
            <a:endParaRPr lang="en-US" sz="2800" b="1" dirty="0">
              <a:solidFill>
                <a:srgbClr val="FFFFFF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A9DD17C-BA7C-4B1A-A156-AF3447F5662F}"/>
              </a:ext>
            </a:extLst>
          </p:cNvPr>
          <p:cNvSpPr/>
          <p:nvPr/>
        </p:nvSpPr>
        <p:spPr>
          <a:xfrm>
            <a:off x="5691554" y="4268569"/>
            <a:ext cx="3429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altLang="en-US" sz="1800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Forbes</a:t>
            </a:r>
          </a:p>
          <a:p>
            <a:pPr algn="r"/>
            <a:r>
              <a:rPr lang="en-US" altLang="en-US" sz="1800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October  2013</a:t>
            </a:r>
            <a:endParaRPr lang="en-US" altLang="en-US" sz="1500" b="1" dirty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A1B85-7C5E-084A-8DD6-23F8532FB2F0}" type="slidenum">
              <a:rPr lang="en-US" smtClean="0"/>
              <a:pPr/>
              <a:t>9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60878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ESENTATION_ID" val="6280"/>
  <p:tag name="ARTICULATE_PROJECT_CHECK" val="0"/>
  <p:tag name="ISPRING_RESOURCE_PATHS_HASH_PRESENTER" val="a1fe665e91e335a494029e661caf34f5774a71b"/>
  <p:tag name="PRESENTATION_PLAYLIST_COUNT" val="0"/>
  <p:tag name="PRESENTATION_PRESENTER_SLIDE_LEVEL" val="0"/>
  <p:tag name="PLAYERLOGOHEIGHT" val="60"/>
  <p:tag name="PLAYERLOGOWIDTH" val="60"/>
  <p:tag name="PRESENTER_PREVIEW_MODE_REFRESH" val="0"/>
  <p:tag name="LMS_COMPLETION_TITLE" val="Say it Smart to Influence"/>
  <p:tag name="LMS_COMPLETION_ID" val="Say_it_Smart_to_Influence"/>
  <p:tag name="LMS_COMPLETION_DESC" val="Say it Smart to Influence"/>
  <p:tag name="LMS_COMPLETION_SUBJECT" val="Say it Smart to Influence"/>
  <p:tag name="LMS_COMPLETION_VERSION" val="1.0"/>
  <p:tag name="LMS_COMPLETION_DURATION" val="01:00:00"/>
  <p:tag name="LMS_COMPLETION_SCO_TITLE" val="Say it Smart to Influence"/>
  <p:tag name="LMS_COMPLETION_SCO_ID" val="Say_it_Smart_to_Influence"/>
  <p:tag name="LMS_COMPLETION_EDITION" val="0"/>
  <p:tag name="LMS_COMPLETION_INTERACTION" val="1222"/>
  <p:tag name="LMS_COMPLETION_THRESHOLD" val="70"/>
  <p:tag name="LMS_COMPLETION_METHOD" val="QUIZ"/>
  <p:tag name="LMS_COMPLETION_TARGET" val="2be1f987-a785-4b5f-974a-8d8e268ed5fb"/>
  <p:tag name="LMS_COMPLETION_TARGET_ID" val="1222"/>
  <p:tag name="LMS_COMPLETION_TARGET_INDEX" val="48"/>
  <p:tag name="LMS_QUIZ_INSERT" val="1"/>
  <p:tag name="LMS_REPORTING" val="0"/>
  <p:tag name="LMS_DATA_SCORM" val="Yes"/>
  <p:tag name="PUBLISH_TITLE" val="SIS to Influence 080314"/>
  <p:tag name="ARTICULATE_PUBLISH_PATH" val="C:\Users\setup\Desktop\zb work\Shared Courses\SIS Final Courses\SIS Influence"/>
  <p:tag name="ARTICULATE_LOGO" val="(None selected)"/>
  <p:tag name="ARTICULATE_PRESENTER" val="(None selected)"/>
  <p:tag name="ARTICULATE_PRESENTER_GUID" val="9869030842"/>
  <p:tag name="ARTICULATE_LMS" val="0"/>
  <p:tag name="ARTICULATE_TEMPLATE" val="ZBbiocBLACK"/>
  <p:tag name="ARTICULATE_TEMPLATE_GUID" val="079aa928-5fc3-4489-b628-be50717b0fcc"/>
  <p:tag name="LMS_PUBLISH" val="Yes"/>
  <p:tag name="PRESENTER_PREVIEW_MODE" val="0"/>
  <p:tag name="PRESENTER_PREVIEW_START" val="1"/>
  <p:tag name="LMS_PROTOCOL_METHOD" val="SCORM"/>
  <p:tag name="LMS_PROTOCOL_VERSION" val="1.2"/>
  <p:tag name="LAUNCHINNEWWINDOW" val="1"/>
  <p:tag name="LASTPUBLISHED" val="C:\Users\setup\Desktop\zb work\Shared Courses\SIS Final Courses\SIS Influence\SIS to Influence 080314\player.html"/>
  <p:tag name="ARTICULATE_PRESENTER_VERSION" val="6"/>
  <p:tag name="ARTICULATE_PROJECT_OPEN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UBLISH_MODE" val="2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GUID" val="dc086641-0de5-4379-a785-c5317d6b473c"/>
  <p:tag name="ARTICULATE_TITLE_TAG" val="Try This Technique: Use &quot;POD&quot; Configuration"/>
  <p:tag name="ARTICULATE_SLIDE_PAUSE" val="1"/>
  <p:tag name="ARTICULATE_NAV_LEVEL" val="1"/>
  <p:tag name="ARTICULATE_PLAYLIST_ID" val="-1"/>
  <p:tag name="ARTICULATE_LOCK_SLIDE" val="0"/>
  <p:tag name="ARTICULATE_SLIDE_NAV" val="23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GUID" val="dc086641-0de5-4379-a785-c5317d6b473c"/>
  <p:tag name="ARTICULATE_TITLE_TAG" val="Try This Technique: Use &quot;POD&quot; Configuration"/>
  <p:tag name="ARTICULATE_SLIDE_PAUSE" val="1"/>
  <p:tag name="ARTICULATE_NAV_LEVEL" val="1"/>
  <p:tag name="ARTICULATE_PLAYLIST_ID" val="-1"/>
  <p:tag name="ARTICULATE_LOCK_SLIDE" val="0"/>
  <p:tag name="ARTICULATE_SLIDE_NAV" val="23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GUID" val="dc086641-0de5-4379-a785-c5317d6b473c"/>
  <p:tag name="ARTICULATE_TITLE_TAG" val="Try This Technique: Use &quot;POD&quot; Configuration"/>
  <p:tag name="ARTICULATE_SLIDE_PAUSE" val="1"/>
  <p:tag name="ARTICULATE_NAV_LEVEL" val="1"/>
  <p:tag name="ARTICULATE_PLAYLIST_ID" val="-1"/>
  <p:tag name="ARTICULATE_LOCK_SLIDE" val="0"/>
  <p:tag name="ARTICULATE_SLIDE_NAV" val="23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GUID" val="6e40a248-111e-4387-9f86-6affde05d142"/>
  <p:tag name="ARTICULATE_SLIDE_PAUSE" val="1"/>
  <p:tag name="ARTICULATE_NAV_LEVEL" val="1"/>
  <p:tag name="ARTICULATE_PLAYLIST_ID" val="-1"/>
  <p:tag name="ARTICULATE_LOCK_SLIDE" val="0"/>
  <p:tag name="ARTICULATE_SLIDE_NAV" val="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GUID" val="6e40a248-111e-4387-9f86-6affde05d142"/>
  <p:tag name="ARTICULATE_SLIDE_PAUSE" val="1"/>
  <p:tag name="ARTICULATE_NAV_LEVEL" val="1"/>
  <p:tag name="ARTICULATE_PLAYLIST_ID" val="-1"/>
  <p:tag name="ARTICULATE_LOCK_SLIDE" val="0"/>
  <p:tag name="ARTICULATE_SLIDE_NAV" val="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GUID" val="6e40a248-111e-4387-9f86-6affde05d142"/>
  <p:tag name="ARTICULATE_SLIDE_PAUSE" val="1"/>
  <p:tag name="ARTICULATE_NAV_LEVEL" val="1"/>
  <p:tag name="ARTICULATE_PLAYLIST_ID" val="-1"/>
  <p:tag name="ARTICULATE_LOCK_SLIDE" val="0"/>
  <p:tag name="ARTICULATE_SLIDE_NAV" val="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TITLE_TAG" val="Top 7 skills employers are seeking"/>
  <p:tag name="ARTICULATE_SLIDE_PAUSE" val="1"/>
  <p:tag name="ARTICULATE_NAV_LEVEL" val="1"/>
  <p:tag name="ARTICULATE_PLAYLIST_ID" val="-1"/>
  <p:tag name="ARTICULATE_LOCK_SLIDE" val="0"/>
  <p:tag name="ARTICULATE_SLIDE_GUID" val="c59ca08c-bc11-4b9d-959a-cb07ad035c69"/>
  <p:tag name="ARTICULATE_SLIDE_NAV" val="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TITLE_TAG" val="Top 7 skills employers are seeking"/>
  <p:tag name="ARTICULATE_SLIDE_PAUSE" val="1"/>
  <p:tag name="ARTICULATE_NAV_LEVEL" val="1"/>
  <p:tag name="ARTICULATE_PLAYLIST_ID" val="-1"/>
  <p:tag name="ARTICULATE_LOCK_SLIDE" val="0"/>
  <p:tag name="ARTICULATE_SLIDE_GUID" val="c59ca08c-bc11-4b9d-959a-cb07ad035c69"/>
  <p:tag name="ARTICULATE_SLIDE_NAV" val="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TITLE_TAG" val="Top 7 skills employers are seeking"/>
  <p:tag name="ARTICULATE_SLIDE_PAUSE" val="1"/>
  <p:tag name="ARTICULATE_NAV_LEVEL" val="1"/>
  <p:tag name="ARTICULATE_PLAYLIST_ID" val="-1"/>
  <p:tag name="ARTICULATE_LOCK_SLIDE" val="0"/>
  <p:tag name="ARTICULATE_SLIDE_GUID" val="c59ca08c-bc11-4b9d-959a-cb07ad035c69"/>
  <p:tag name="ARTICULATE_SLIDE_NAV" val="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TITLE_TAG" val="Top 7 skills employers are seeking"/>
  <p:tag name="ARTICULATE_SLIDE_PAUSE" val="1"/>
  <p:tag name="ARTICULATE_NAV_LEVEL" val="1"/>
  <p:tag name="ARTICULATE_PLAYLIST_ID" val="-1"/>
  <p:tag name="ARTICULATE_LOCK_SLIDE" val="0"/>
  <p:tag name="ARTICULATE_SLIDE_GUID" val="c59ca08c-bc11-4b9d-959a-cb07ad035c69"/>
  <p:tag name="ARTICULATE_SLIDE_NAV" val="3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UBLISH_MODE" val="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GUID" val="9100835b-64b8-4fc7-8b7e-bb9abd64e19a"/>
  <p:tag name="ARTICULATE_TITLE_TAG" val="Did You Know?"/>
  <p:tag name="ARTICULATE_SLIDE_PAUSE" val="1"/>
  <p:tag name="ARTICULATE_NAV_LEVEL" val="1"/>
  <p:tag name="ARTICULATE_PLAYLIST_ID" val="-1"/>
  <p:tag name="ARTICULATE_LOCK_SLIDE" val="0"/>
  <p:tag name="ARTICULATE_SLIDE_NAV" val="38"/>
</p:tagLst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tory">
  <a:themeElements>
    <a:clrScheme name="Story">
      <a:dk1>
        <a:sysClr val="windowText" lastClr="000000"/>
      </a:dk1>
      <a:lt1>
        <a:sysClr val="window" lastClr="FFFFFF"/>
      </a:lt1>
      <a:dk2>
        <a:srgbClr val="212121"/>
      </a:dk2>
      <a:lt2>
        <a:srgbClr val="CDD4D7"/>
      </a:lt2>
      <a:accent1>
        <a:srgbClr val="1D86CD"/>
      </a:accent1>
      <a:accent2>
        <a:srgbClr val="732E9A"/>
      </a:accent2>
      <a:accent3>
        <a:srgbClr val="B50B1B"/>
      </a:accent3>
      <a:accent4>
        <a:srgbClr val="E8950E"/>
      </a:accent4>
      <a:accent5>
        <a:srgbClr val="55992B"/>
      </a:accent5>
      <a:accent6>
        <a:srgbClr val="2C9C89"/>
      </a:accent6>
      <a:hlink>
        <a:srgbClr val="EC4D4D"/>
      </a:hlink>
      <a:folHlink>
        <a:srgbClr val="F8CE8A"/>
      </a:folHlink>
    </a:clrScheme>
    <a:fontScheme name="Story">
      <a:majorFont>
        <a:latin typeface="Calisto MT"/>
        <a:ea typeface=""/>
        <a:cs typeface=""/>
        <a:font script="Jpan" typeface="ＭＳ Ｐ明朝"/>
        <a:font script="Hans" typeface="宋体"/>
        <a:font script="Hant" typeface="新細明體"/>
      </a:majorFont>
      <a:minorFont>
        <a:latin typeface="Calisto MT"/>
        <a:ea typeface=""/>
        <a:cs typeface=""/>
        <a:font script="Jpan" typeface="ＭＳ Ｐ明朝"/>
        <a:font script="Hans" typeface="宋体"/>
        <a:font script="Hant" typeface="新細明體"/>
      </a:minorFont>
    </a:fontScheme>
    <a:fmtScheme name="Story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10000"/>
                <a:satMod val="150000"/>
                <a:lumMod val="120000"/>
              </a:schemeClr>
              <a:schemeClr val="phClr">
                <a:satMod val="350000"/>
                <a:lumMod val="150000"/>
              </a:schemeClr>
            </a:duotone>
          </a:blip>
          <a:tile tx="0" ty="0" sx="20000" sy="20000" flip="none" algn="ctr"/>
        </a:blipFill>
        <a:gradFill rotWithShape="1">
          <a:gsLst>
            <a:gs pos="0">
              <a:schemeClr val="phClr">
                <a:shade val="20000"/>
                <a:satMod val="130000"/>
              </a:schemeClr>
            </a:gs>
            <a:gs pos="50000">
              <a:schemeClr val="phClr">
                <a:shade val="90000"/>
                <a:satMod val="130000"/>
              </a:schemeClr>
            </a:gs>
            <a:gs pos="100000">
              <a:schemeClr val="phClr">
                <a:shade val="100000"/>
                <a:satMod val="200000"/>
                <a:lumMod val="120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88900" dist="50800" dir="2100000" sx="104000" sy="104000" algn="br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127000" dist="63500" dir="5400000" sx="103000" sy="103000" rotWithShape="0">
              <a:srgbClr val="000000">
                <a:alpha val="75000"/>
              </a:srgbClr>
            </a:outerShdw>
          </a:effectLst>
          <a:scene3d>
            <a:camera prst="perspectiveFront" fov="3000000"/>
            <a:lightRig rig="balanced" dir="t">
              <a:rot lat="0" lon="0" rev="18000000"/>
            </a:lightRig>
          </a:scene3d>
          <a:sp3d prstMaterial="plastic">
            <a:bevelT w="25400" h="50800" prst="angl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blipFill rotWithShape="1">
          <a:blip xmlns:r="http://schemas.openxmlformats.org/officeDocument/2006/relationships" r:embed="rId2">
            <a:duotone>
              <a:schemeClr val="phClr">
                <a:shade val="10000"/>
                <a:satMod val="150000"/>
              </a:schemeClr>
              <a:schemeClr val="phClr">
                <a:tint val="60000"/>
                <a:satMod val="400000"/>
                <a:lumMod val="110000"/>
              </a:schemeClr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507F0EAF1AA11498ACD018BD760DF82" ma:contentTypeVersion="1" ma:contentTypeDescription="Create a new document." ma:contentTypeScope="" ma:versionID="44f37a9cad86f64fb94c216c95588300">
  <xsd:schema xmlns:xsd="http://www.w3.org/2001/XMLSchema" xmlns:xs="http://www.w3.org/2001/XMLSchema" xmlns:p="http://schemas.microsoft.com/office/2006/metadata/properties" xmlns:ns2="964a80a2-aefc-4928-bb08-32b3da6f5894" targetNamespace="http://schemas.microsoft.com/office/2006/metadata/properties" ma:root="true" ma:fieldsID="944ee48bfd6f4e84ace5f421ff91266a" ns2:_="">
    <xsd:import namespace="964a80a2-aefc-4928-bb08-32b3da6f5894"/>
    <xsd:element name="properties">
      <xsd:complexType>
        <xsd:sequence>
          <xsd:element name="documentManagement">
            <xsd:complexType>
              <xsd:all>
                <xsd:element ref="ns2:SharedWithUser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64a80a2-aefc-4928-bb08-32b3da6f5894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30CB566-2189-41BB-8032-09BBAB6F93EF}">
  <ds:schemaRefs>
    <ds:schemaRef ds:uri="964a80a2-aefc-4928-bb08-32b3da6f5894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D7E15FFC-FFD7-49E7-9BB6-7C86F2FB0B8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3464570-8D27-4279-8EA3-4BD23BFDC6D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64a80a2-aefc-4928-bb08-32b3da6f589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35075</TotalTime>
  <Words>725</Words>
  <Application>Microsoft Office PowerPoint</Application>
  <PresentationFormat>On-screen Show (16:9)</PresentationFormat>
  <Paragraphs>251</Paragraphs>
  <Slides>48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6" baseType="lpstr">
      <vt:lpstr>ＭＳ Ｐゴシック</vt:lpstr>
      <vt:lpstr>ＭＳ Ｐ明朝</vt:lpstr>
      <vt:lpstr>Arial</vt:lpstr>
      <vt:lpstr>Arial Black</vt:lpstr>
      <vt:lpstr>Calisto MT</vt:lpstr>
      <vt:lpstr>ITC Avant Garde Std Bk</vt:lpstr>
      <vt:lpstr>Wingdings</vt:lpstr>
      <vt:lpstr>Story</vt:lpstr>
      <vt:lpstr>PowerPoint Presentation</vt:lpstr>
      <vt:lpstr>PowerPoint Presentation</vt:lpstr>
      <vt:lpstr>Overview</vt:lpstr>
      <vt:lpstr>Who are we and why are we talking about this?</vt:lpstr>
      <vt:lpstr>Who are we and why are we talking about this?</vt:lpstr>
      <vt:lpstr>PowerPoint Presentation</vt:lpstr>
      <vt:lpstr>Importance of Project Management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is a project?</vt:lpstr>
      <vt:lpstr>PowerPoint Presentation</vt:lpstr>
      <vt:lpstr>Requirements &amp; Scope</vt:lpstr>
      <vt:lpstr>PowerPoint Presentation</vt:lpstr>
      <vt:lpstr>Beware of Scope Creep!</vt:lpstr>
      <vt:lpstr>Introduction to TaskJuggler</vt:lpstr>
      <vt:lpstr>The Triple Constraint (Iron Triangle)</vt:lpstr>
      <vt:lpstr>Constraint Prioritization   Communicate with Stakeholders</vt:lpstr>
      <vt:lpstr>PowerPoint Presentation</vt:lpstr>
      <vt:lpstr>TaskJuggler </vt:lpstr>
      <vt:lpstr>PowerPoint Presentation</vt:lpstr>
      <vt:lpstr>PowerPoint Presentation</vt:lpstr>
      <vt:lpstr>TaskJuggler</vt:lpstr>
      <vt:lpstr>Session 2</vt:lpstr>
      <vt:lpstr>PowerPoint Presentation</vt:lpstr>
      <vt:lpstr>PowerPoint Presentation</vt:lpstr>
      <vt:lpstr>TaskJuggler</vt:lpstr>
      <vt:lpstr>PowerPoint Presentation</vt:lpstr>
      <vt:lpstr>Plan with a Gantt Chart</vt:lpstr>
      <vt:lpstr>Some Programs Offer Resource Profiling</vt:lpstr>
      <vt:lpstr>PowerPoint Presentation</vt:lpstr>
      <vt:lpstr>TaskJuggler</vt:lpstr>
      <vt:lpstr>PowerPoint Presentation</vt:lpstr>
      <vt:lpstr>Communication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TaskJuggler</vt:lpstr>
      <vt:lpstr>Project Closeout</vt:lpstr>
      <vt:lpstr>Learn from Your  Successes and Failures</vt:lpstr>
      <vt:lpstr>Career Implications</vt:lpstr>
      <vt:lpstr>PowerPoint Presentation</vt:lpstr>
      <vt:lpstr>PowerPoint Presentation</vt:lpstr>
    </vt:vector>
  </TitlesOfParts>
  <Company>Josh Tucker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Josh Tucker</dc:creator>
  <cp:lastModifiedBy>Ward Fleri</cp:lastModifiedBy>
  <cp:revision>825</cp:revision>
  <cp:lastPrinted>2018-03-13T19:28:26Z</cp:lastPrinted>
  <dcterms:created xsi:type="dcterms:W3CDTF">2014-07-27T21:43:54Z</dcterms:created>
  <dcterms:modified xsi:type="dcterms:W3CDTF">2018-07-14T06:05:43Z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UseProject">
    <vt:lpwstr>1</vt:lpwstr>
  </property>
  <property fmtid="{D5CDD505-2E9C-101B-9397-08002B2CF9AE}" pid="3" name="ArticulatePath">
    <vt:lpwstr>SISinfluence</vt:lpwstr>
  </property>
  <property fmtid="{D5CDD505-2E9C-101B-9397-08002B2CF9AE}" pid="4" name="ContentTypeId">
    <vt:lpwstr>0x0101008507F0EAF1AA11498ACD018BD760DF82</vt:lpwstr>
  </property>
  <property fmtid="{D5CDD505-2E9C-101B-9397-08002B2CF9AE}" pid="5" name="ArticulateGUID">
    <vt:lpwstr>CFD907C0-F57D-4AAB-94CC-6004A7FE5336</vt:lpwstr>
  </property>
  <property fmtid="{D5CDD505-2E9C-101B-9397-08002B2CF9AE}" pid="6" name="ArticulateProjectFull">
    <vt:lpwstr>C:\Users\setup\Desktop\zb work\Shared Courses\SIS Final Courses\SIS Influence\SIS-influence-wide-073114.ppta</vt:lpwstr>
  </property>
</Properties>
</file>